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0" r:id="rId1"/>
  </p:sldMasterIdLst>
  <p:sldIdLst>
    <p:sldId id="256" r:id="rId2"/>
    <p:sldId id="257" r:id="rId3"/>
    <p:sldId id="258" r:id="rId4"/>
    <p:sldId id="259" r:id="rId5"/>
    <p:sldId id="260" r:id="rId6"/>
    <p:sldId id="261" r:id="rId7"/>
    <p:sldId id="265" r:id="rId8"/>
    <p:sldId id="262" r:id="rId9"/>
    <p:sldId id="263" r:id="rId10"/>
    <p:sldId id="264"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BDCDB"/>
    <a:srgbClr val="F1F3F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6327"/>
  </p:normalViewPr>
  <p:slideViewPr>
    <p:cSldViewPr snapToGrid="0" snapToObjects="1">
      <p:cViewPr>
        <p:scale>
          <a:sx n="87" d="100"/>
          <a:sy n="87" d="100"/>
        </p:scale>
        <p:origin x="872" y="108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jpeg>
</file>

<file path=ppt/media/image10.png>
</file>

<file path=ppt/media/image11.tiff>
</file>

<file path=ppt/media/image12.tiff>
</file>

<file path=ppt/media/image13.tiff>
</file>

<file path=ppt/media/image14.tiff>
</file>

<file path=ppt/media/image15.tiff>
</file>

<file path=ppt/media/image16.tiff>
</file>

<file path=ppt/media/image2.png>
</file>

<file path=ppt/media/image3.png>
</file>

<file path=ppt/media/image4.png>
</file>

<file path=ppt/media/image5.jpg>
</file>

<file path=ppt/media/image6.png>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20834" y="4299696"/>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920834" y="1484779"/>
            <a:ext cx="10222992" cy="274320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2" name="Title 1"/>
          <p:cNvSpPr>
            <a:spLocks noGrp="1"/>
          </p:cNvSpPr>
          <p:nvPr>
            <p:ph type="ctrTitle"/>
          </p:nvPr>
        </p:nvSpPr>
        <p:spPr>
          <a:xfrm>
            <a:off x="1051560" y="1432223"/>
            <a:ext cx="9966960" cy="3035808"/>
          </a:xfrm>
        </p:spPr>
        <p:txBody>
          <a:bodyPr anchor="ctr">
            <a:noAutofit/>
          </a:bodyPr>
          <a:lstStyle>
            <a:lvl1pPr algn="l">
              <a:lnSpc>
                <a:spcPct val="80000"/>
              </a:lnSpc>
              <a:defRPr sz="960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3284890-85D2-4D7B-8EF5-15A9C1DB8F42}" type="datetimeFigureOut">
              <a:rPr lang="en-US" smtClean="0"/>
              <a:t>3/19/20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592733" y="4289334"/>
            <a:ext cx="1193868" cy="640080"/>
          </a:xfrm>
        </p:spPr>
        <p:txBody>
          <a:bodyPr/>
          <a:lstStyle>
            <a:lvl1pPr>
              <a:defRPr sz="2800"/>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9423619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7157CC2-0FC8-4686-B024-99790E0F5162}" type="datetimeFigureOut">
              <a:rPr lang="en-US" smtClean="0"/>
              <a:t>3/19/20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35362568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764DA5-CD3D-4590-A511-FCD3BC7A793E}" type="datetimeFigureOut">
              <a:rPr lang="en-US" smtClean="0"/>
              <a:t>3/19/20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13586516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5661D-6934-4B32-B92C-470368BF1EC6}" type="datetimeFigureOut">
              <a:rPr lang="en-US" smtClean="0"/>
              <a:t>3/19/20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34050823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167128" y="1225296"/>
            <a:ext cx="9281160" cy="3520440"/>
          </a:xfrm>
        </p:spPr>
        <p:txBody>
          <a:bodyPr anchor="ctr">
            <a:normAutofit/>
          </a:bodyPr>
          <a:lstStyle>
            <a:lvl1pPr>
              <a:lnSpc>
                <a:spcPct val="80000"/>
              </a:lnSpc>
              <a:defRPr sz="8000" b="0"/>
            </a:lvl1pPr>
          </a:lstStyle>
          <a:p>
            <a:r>
              <a:rPr lang="en-US"/>
              <a:t>Click to edit Master title style</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593667" y="6272784"/>
            <a:ext cx="2644309" cy="365125"/>
          </a:xfrm>
        </p:spPr>
        <p:txBody>
          <a:bodyPr/>
          <a:lstStyle/>
          <a:p>
            <a:fld id="{C6F822A4-8DA6-4447-9B1F-C5DB58435268}" type="datetimeFigureOut">
              <a:rPr lang="en-US" smtClean="0"/>
              <a:t>3/19/20</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0435599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48D31E-DCDA-41A7-9C67-C4B11B94D21D}" type="datetimeFigureOut">
              <a:rPr lang="en-US" smtClean="0"/>
              <a:t>3/19/20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42493787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3762C0-B258-48F1-ADE6-176B4174CCDD}" type="datetimeFigureOut">
              <a:rPr lang="en-US" smtClean="0"/>
              <a:t>3/19/20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0723781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77919A6-33EB-49BD-A62F-1FA56B9F9712}" type="datetimeFigureOut">
              <a:rPr lang="en-US" smtClean="0"/>
              <a:t>3/19/20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818866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4E7D1B-D673-4CF6-8672-009D42ABD2A0}" type="datetimeFigureOut">
              <a:rPr lang="en-US" smtClean="0"/>
              <a:t>3/19/20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4922624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A16AA21-1863-4931-97CB-99D0A168701B}" type="datetimeFigureOut">
              <a:rPr lang="en-US" smtClean="0"/>
              <a:t>3/19/20</a:t>
            </a:fld>
            <a:endParaRPr lang="en-US"/>
          </a:p>
        </p:txBody>
      </p:sp>
      <p:sp>
        <p:nvSpPr>
          <p:cNvPr id="6" name="Footer Placeholder 5"/>
          <p:cNvSpPr>
            <a:spLocks noGrp="1"/>
          </p:cNvSpPr>
          <p:nvPr>
            <p:ph type="ftr" sz="quarter" idx="11"/>
          </p:nvPr>
        </p:nvSpPr>
        <p:spPr/>
        <p:txBody>
          <a:bodyPr/>
          <a:lstStyle/>
          <a:p>
            <a:endParaRPr lang="en-US"/>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14838976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en-US"/>
              <a:t>Click to edit Master title style</a:t>
            </a:r>
            <a:endParaRPr lang="en-US" dirty="0"/>
          </a:p>
        </p:txBody>
      </p:sp>
      <p:sp>
        <p:nvSpPr>
          <p:cNvPr id="3" name="Picture Placeholder 2"/>
          <p:cNvSpPr>
            <a:spLocks noGrp="1"/>
          </p:cNvSpPr>
          <p:nvPr>
            <p:ph type="pic" idx="1"/>
          </p:nvPr>
        </p:nvSpPr>
        <p:spPr>
          <a:xfrm>
            <a:off x="0" y="0"/>
            <a:ext cx="8303740" cy="6858000"/>
          </a:xfrm>
          <a:solidFill>
            <a:schemeClr val="tx2">
              <a:lumMod val="20000"/>
              <a:lumOff val="80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7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772C379-9A7C-4C87-A116-CBE9F58B04C5}" type="datetimeFigureOut">
              <a:rPr lang="en-US" smtClean="0"/>
              <a:t>3/19/20</a:t>
            </a:fld>
            <a:endParaRPr lang="en-US"/>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42166151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8664C608-40B1-4030-A28D-5B74BC98ADCE}" type="datetimeFigureOut">
              <a:rPr lang="en-US" smtClean="0"/>
              <a:t>3/19/20</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j-lt"/>
              </a:defRPr>
            </a:lvl1pPr>
          </a:lstStyle>
          <a:p>
            <a:fld id="{4FAB73BC-B049-4115-A692-8D63A059BFB8}" type="slidenum">
              <a:rPr lang="en-US" smtClean="0"/>
              <a:pPr/>
              <a:t>‹#›</a:t>
            </a:fld>
            <a:endParaRPr lang="en-US" dirty="0"/>
          </a:p>
        </p:txBody>
      </p:sp>
      <p:sp>
        <p:nvSpPr>
          <p:cNvPr id="11" name="TextBox 10">
            <a:extLst>
              <a:ext uri="{FF2B5EF4-FFF2-40B4-BE49-F238E27FC236}">
                <a16:creationId xmlns:a16="http://schemas.microsoft.com/office/drawing/2014/main" id="{228FE4C5-0FA5-D54D-8026-5820A9844127}"/>
              </a:ext>
            </a:extLst>
          </p:cNvPr>
          <p:cNvSpPr txBox="1"/>
          <p:nvPr userDrawn="1">
            <p:extLst>
              <p:ext uri="{1162E1C5-73C7-4A58-AE30-91384D911F3F}">
                <p184:classification xmlns:p184="http://schemas.microsoft.com/office/powerpoint/2018/4/main" val="ftr"/>
              </p:ext>
            </p:extLst>
          </p:nvPr>
        </p:nvSpPr>
        <p:spPr>
          <a:xfrm>
            <a:off x="5535613" y="6751320"/>
            <a:ext cx="957262" cy="106680"/>
          </a:xfrm>
          <a:prstGeom prst="rect">
            <a:avLst/>
          </a:prstGeom>
        </p:spPr>
        <p:txBody>
          <a:bodyPr horzOverflow="overflow" lIns="0" tIns="0" rIns="0" bIns="0">
            <a:spAutoFit/>
          </a:bodyPr>
          <a:lstStyle/>
          <a:p>
            <a:pPr algn="ctr"/>
            <a:r>
              <a:rPr lang="en-US" sz="700">
                <a:solidFill>
                  <a:srgbClr val="000000"/>
                </a:solidFill>
                <a:latin typeface="Calibri" panose="020F0502020204030204" pitchFamily="34" charset="0"/>
                <a:cs typeface="Calibri" panose="020F0502020204030204" pitchFamily="34" charset="0"/>
              </a:rPr>
              <a:t>Juniper Business Use Only</a:t>
            </a:r>
          </a:p>
        </p:txBody>
      </p:sp>
    </p:spTree>
    <p:extLst>
      <p:ext uri="{BB962C8B-B14F-4D97-AF65-F5344CB8AC3E}">
        <p14:creationId xmlns:p14="http://schemas.microsoft.com/office/powerpoint/2010/main" val="3877551537"/>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540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1.jpeg"/><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4.tiff"/></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5.tiff"/><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6.tiff"/><Relationship Id="rId4" Type="http://schemas.microsoft.com/office/2007/relationships/hdphoto" Target="../media/hdphoto2.wdp"/></Relationships>
</file>

<file path=ppt/slides/_rels/slide1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98C1C-D031-C449-9CE7-12AB41571B38}"/>
              </a:ext>
            </a:extLst>
          </p:cNvPr>
          <p:cNvSpPr>
            <a:spLocks noGrp="1"/>
          </p:cNvSpPr>
          <p:nvPr>
            <p:ph type="ctrTitle"/>
          </p:nvPr>
        </p:nvSpPr>
        <p:spPr/>
        <p:txBody>
          <a:bodyPr/>
          <a:lstStyle/>
          <a:p>
            <a:r>
              <a:rPr lang="en-US" dirty="0"/>
              <a:t>Letter recognition</a:t>
            </a:r>
            <a:br>
              <a:rPr lang="en-US" dirty="0"/>
            </a:br>
            <a:r>
              <a:rPr lang="en-US" sz="2000" dirty="0"/>
              <a:t>by machine learning classification models</a:t>
            </a:r>
            <a:endParaRPr lang="en-US" dirty="0"/>
          </a:p>
        </p:txBody>
      </p:sp>
      <p:sp>
        <p:nvSpPr>
          <p:cNvPr id="3" name="Subtitle 2">
            <a:extLst>
              <a:ext uri="{FF2B5EF4-FFF2-40B4-BE49-F238E27FC236}">
                <a16:creationId xmlns:a16="http://schemas.microsoft.com/office/drawing/2014/main" id="{B6BA7D12-E122-C44C-9FAD-AB3BAE731333}"/>
              </a:ext>
            </a:extLst>
          </p:cNvPr>
          <p:cNvSpPr>
            <a:spLocks noGrp="1"/>
          </p:cNvSpPr>
          <p:nvPr>
            <p:ph type="subTitle" idx="1"/>
          </p:nvPr>
        </p:nvSpPr>
        <p:spPr/>
        <p:txBody>
          <a:bodyPr/>
          <a:lstStyle/>
          <a:p>
            <a:r>
              <a:rPr lang="en-US" dirty="0" err="1"/>
              <a:t>Jammy</a:t>
            </a:r>
            <a:r>
              <a:rPr lang="en-US" dirty="0"/>
              <a:t> Chan</a:t>
            </a:r>
          </a:p>
        </p:txBody>
      </p:sp>
    </p:spTree>
    <p:extLst>
      <p:ext uri="{BB962C8B-B14F-4D97-AF65-F5344CB8AC3E}">
        <p14:creationId xmlns:p14="http://schemas.microsoft.com/office/powerpoint/2010/main" val="7934373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tint val="75000"/>
                <a:shade val="58000"/>
                <a:satMod val="120000"/>
              </a:schemeClr>
              <a:schemeClr val="bg1">
                <a:tint val="50000"/>
                <a:shade val="96000"/>
              </a:schemeClr>
            </a:duotone>
          </a:blip>
          <a:tile tx="0" ty="0" sx="100000" sy="100000" flip="none" algn="tl"/>
        </a:blip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A0E4E09-FC02-4ADC-951A-3FFA90B6FE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3F01FB-3224-6C48-AE75-63A6EE8917CF}"/>
              </a:ext>
            </a:extLst>
          </p:cNvPr>
          <p:cNvSpPr>
            <a:spLocks noGrp="1"/>
          </p:cNvSpPr>
          <p:nvPr>
            <p:ph type="title"/>
          </p:nvPr>
        </p:nvSpPr>
        <p:spPr>
          <a:xfrm>
            <a:off x="6386284" y="484632"/>
            <a:ext cx="4741963" cy="1971964"/>
          </a:xfrm>
        </p:spPr>
        <p:txBody>
          <a:bodyPr>
            <a:normAutofit/>
          </a:bodyPr>
          <a:lstStyle/>
          <a:p>
            <a:r>
              <a:rPr lang="en-US" sz="4800" dirty="0">
                <a:solidFill>
                  <a:schemeClr val="tx1"/>
                </a:solidFill>
              </a:rPr>
              <a:t>Confusion matrix</a:t>
            </a:r>
            <a:br>
              <a:rPr lang="en-US" sz="4800" dirty="0">
                <a:solidFill>
                  <a:schemeClr val="tx1"/>
                </a:solidFill>
              </a:rPr>
            </a:br>
            <a:r>
              <a:rPr lang="en-US" sz="3200" dirty="0">
                <a:solidFill>
                  <a:schemeClr val="tx1"/>
                </a:solidFill>
              </a:rPr>
              <a:t>Random Forest</a:t>
            </a:r>
            <a:endParaRPr lang="en-US" sz="4800" dirty="0">
              <a:solidFill>
                <a:schemeClr val="tx1"/>
              </a:solidFill>
            </a:endParaRPr>
          </a:p>
        </p:txBody>
      </p:sp>
      <p:sp>
        <p:nvSpPr>
          <p:cNvPr id="11" name="Freeform: Shape 10">
            <a:extLst>
              <a:ext uri="{FF2B5EF4-FFF2-40B4-BE49-F238E27FC236}">
                <a16:creationId xmlns:a16="http://schemas.microsoft.com/office/drawing/2014/main" id="{E5821A2D-F010-4C2B-8819-23281D9C77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3"/>
            <a:ext cx="6095695" cy="6857997"/>
          </a:xfrm>
          <a:custGeom>
            <a:avLst/>
            <a:gdLst>
              <a:gd name="connsiteX0" fmla="*/ 3435036 w 6095695"/>
              <a:gd name="connsiteY0" fmla="*/ 0 h 6857997"/>
              <a:gd name="connsiteX1" fmla="*/ 4198562 w 6095695"/>
              <a:gd name="connsiteY1" fmla="*/ 0 h 6857997"/>
              <a:gd name="connsiteX2" fmla="*/ 4365987 w 6095695"/>
              <a:gd name="connsiteY2" fmla="*/ 128761 h 6857997"/>
              <a:gd name="connsiteX3" fmla="*/ 6095695 w 6095695"/>
              <a:gd name="connsiteY3" fmla="*/ 3718209 h 6857997"/>
              <a:gd name="connsiteX4" fmla="*/ 4860911 w 6095695"/>
              <a:gd name="connsiteY4" fmla="*/ 6845880 h 6857997"/>
              <a:gd name="connsiteX5" fmla="*/ 4849107 w 6095695"/>
              <a:gd name="connsiteY5" fmla="*/ 6857997 h 6857997"/>
              <a:gd name="connsiteX6" fmla="*/ 4253869 w 6095695"/>
              <a:gd name="connsiteY6" fmla="*/ 6857997 h 6857997"/>
              <a:gd name="connsiteX7" fmla="*/ 4409441 w 6095695"/>
              <a:gd name="connsiteY7" fmla="*/ 6719623 h 6857997"/>
              <a:gd name="connsiteX8" fmla="*/ 5679794 w 6095695"/>
              <a:gd name="connsiteY8" fmla="*/ 3718209 h 6857997"/>
              <a:gd name="connsiteX9" fmla="*/ 3591563 w 6095695"/>
              <a:gd name="connsiteY9" fmla="*/ 88079 h 6857997"/>
              <a:gd name="connsiteX10" fmla="*/ 0 w 6095695"/>
              <a:gd name="connsiteY10" fmla="*/ 0 h 6857997"/>
              <a:gd name="connsiteX11" fmla="*/ 3177466 w 6095695"/>
              <a:gd name="connsiteY11" fmla="*/ 0 h 6857997"/>
              <a:gd name="connsiteX12" fmla="*/ 3353291 w 6095695"/>
              <a:gd name="connsiteY12" fmla="*/ 88129 h 6857997"/>
              <a:gd name="connsiteX13" fmla="*/ 5560965 w 6095695"/>
              <a:gd name="connsiteY13" fmla="*/ 3718209 h 6857997"/>
              <a:gd name="connsiteX14" fmla="*/ 4325417 w 6095695"/>
              <a:gd name="connsiteY14" fmla="*/ 6637392 h 6857997"/>
              <a:gd name="connsiteX15" fmla="*/ 4077394 w 6095695"/>
              <a:gd name="connsiteY15" fmla="*/ 6857997 h 6857997"/>
              <a:gd name="connsiteX16" fmla="*/ 0 w 6095695"/>
              <a:gd name="connsiteY16" fmla="*/ 6857997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95695" h="6857997">
                <a:moveTo>
                  <a:pt x="3435036" y="0"/>
                </a:moveTo>
                <a:lnTo>
                  <a:pt x="4198562" y="0"/>
                </a:lnTo>
                <a:lnTo>
                  <a:pt x="4365987" y="128761"/>
                </a:lnTo>
                <a:cubicBezTo>
                  <a:pt x="5422363" y="981944"/>
                  <a:pt x="6095695" y="2273123"/>
                  <a:pt x="6095695" y="3718209"/>
                </a:cubicBezTo>
                <a:cubicBezTo>
                  <a:pt x="6095695" y="4922447"/>
                  <a:pt x="5628104" y="6019805"/>
                  <a:pt x="4860911" y="6845880"/>
                </a:cubicBezTo>
                <a:lnTo>
                  <a:pt x="4849107" y="6857997"/>
                </a:lnTo>
                <a:lnTo>
                  <a:pt x="4253869" y="6857997"/>
                </a:lnTo>
                <a:lnTo>
                  <a:pt x="4409441" y="6719623"/>
                </a:lnTo>
                <a:cubicBezTo>
                  <a:pt x="5194330" y="5951494"/>
                  <a:pt x="5679794" y="4890334"/>
                  <a:pt x="5679794" y="3718209"/>
                </a:cubicBezTo>
                <a:cubicBezTo>
                  <a:pt x="5679794" y="2179795"/>
                  <a:pt x="4843506" y="832535"/>
                  <a:pt x="3591563" y="88079"/>
                </a:cubicBezTo>
                <a:close/>
                <a:moveTo>
                  <a:pt x="0" y="0"/>
                </a:moveTo>
                <a:lnTo>
                  <a:pt x="3177466" y="0"/>
                </a:lnTo>
                <a:lnTo>
                  <a:pt x="3353291" y="88129"/>
                </a:lnTo>
                <a:cubicBezTo>
                  <a:pt x="4668281" y="787221"/>
                  <a:pt x="5560965" y="2150692"/>
                  <a:pt x="5560965" y="3718209"/>
                </a:cubicBezTo>
                <a:cubicBezTo>
                  <a:pt x="5560965" y="4858221"/>
                  <a:pt x="5088802" y="5890308"/>
                  <a:pt x="4325417" y="6637392"/>
                </a:cubicBezTo>
                <a:lnTo>
                  <a:pt x="4077394" y="6857997"/>
                </a:lnTo>
                <a:lnTo>
                  <a:pt x="0" y="6857997"/>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22CE744D-364E-CF4D-98D9-C4088C39838B}"/>
              </a:ext>
            </a:extLst>
          </p:cNvPr>
          <p:cNvPicPr>
            <a:picLocks noChangeAspect="1"/>
          </p:cNvPicPr>
          <p:nvPr/>
        </p:nvPicPr>
        <p:blipFill>
          <a:blip r:embed="rId3"/>
          <a:stretch>
            <a:fillRect/>
          </a:stretch>
        </p:blipFill>
        <p:spPr>
          <a:xfrm>
            <a:off x="-29192" y="1309816"/>
            <a:ext cx="4788215" cy="4949058"/>
          </a:xfrm>
          <a:prstGeom prst="rect">
            <a:avLst/>
          </a:prstGeom>
        </p:spPr>
      </p:pic>
      <p:sp>
        <p:nvSpPr>
          <p:cNvPr id="3" name="Content Placeholder 2">
            <a:extLst>
              <a:ext uri="{FF2B5EF4-FFF2-40B4-BE49-F238E27FC236}">
                <a16:creationId xmlns:a16="http://schemas.microsoft.com/office/drawing/2014/main" id="{37C68EC3-70D9-B540-9391-84E4312D8422}"/>
              </a:ext>
            </a:extLst>
          </p:cNvPr>
          <p:cNvSpPr>
            <a:spLocks noGrp="1"/>
          </p:cNvSpPr>
          <p:nvPr>
            <p:ph idx="1"/>
          </p:nvPr>
        </p:nvSpPr>
        <p:spPr>
          <a:xfrm>
            <a:off x="6386286" y="2456596"/>
            <a:ext cx="4741962" cy="3715603"/>
          </a:xfrm>
        </p:spPr>
        <p:txBody>
          <a:bodyPr>
            <a:normAutofit/>
          </a:bodyPr>
          <a:lstStyle/>
          <a:p>
            <a:r>
              <a:rPr lang="en-US" dirty="0"/>
              <a:t>Accuracy: 0.9652 </a:t>
            </a:r>
          </a:p>
          <a:p>
            <a:r>
              <a:rPr lang="en-US" dirty="0"/>
              <a:t>Precision: 0.9657</a:t>
            </a:r>
          </a:p>
          <a:p>
            <a:r>
              <a:rPr lang="en-US" dirty="0"/>
              <a:t>Recall: 0.9651</a:t>
            </a:r>
          </a:p>
          <a:p>
            <a:r>
              <a:rPr lang="en-US" dirty="0"/>
              <a:t>F1 Score: 0.9652</a:t>
            </a:r>
          </a:p>
        </p:txBody>
      </p:sp>
      <p:grpSp>
        <p:nvGrpSpPr>
          <p:cNvPr id="13" name="Group 12">
            <a:extLst>
              <a:ext uri="{FF2B5EF4-FFF2-40B4-BE49-F238E27FC236}">
                <a16:creationId xmlns:a16="http://schemas.microsoft.com/office/drawing/2014/main" id="{D68B9961-F007-40D1-AF51-61B6DE5106C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4" name="Oval 13">
              <a:extLst>
                <a:ext uri="{FF2B5EF4-FFF2-40B4-BE49-F238E27FC236}">
                  <a16:creationId xmlns:a16="http://schemas.microsoft.com/office/drawing/2014/main" id="{E9FDF494-C7FB-47DF-BD39-1F65FA5508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5" name="Oval 14">
              <a:extLst>
                <a:ext uri="{FF2B5EF4-FFF2-40B4-BE49-F238E27FC236}">
                  <a16:creationId xmlns:a16="http://schemas.microsoft.com/office/drawing/2014/main" id="{3A822E1C-4C1A-4BEE-B19C-0FFB2D57BB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sp>
      </p:grpSp>
    </p:spTree>
    <p:extLst>
      <p:ext uri="{BB962C8B-B14F-4D97-AF65-F5344CB8AC3E}">
        <p14:creationId xmlns:p14="http://schemas.microsoft.com/office/powerpoint/2010/main" val="2997292567"/>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009DD9B-5EE2-4C0D-8B2B-351C8C1022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720DB99-7745-4E75-9D96-AAB6D55C53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4504" y="464119"/>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D68803C4-E159-4360-B7BB-74205C8F78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4504" y="601952"/>
            <a:ext cx="10222992" cy="1385874"/>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a:extLst>
              <a:ext uri="{FF2B5EF4-FFF2-40B4-BE49-F238E27FC236}">
                <a16:creationId xmlns:a16="http://schemas.microsoft.com/office/drawing/2014/main" id="{504B0465-3B07-49BF-BEA7-D814762462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84504" y="2038655"/>
            <a:ext cx="102229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367A96D3-ED93-9240-981F-78C88207C6D7}"/>
              </a:ext>
            </a:extLst>
          </p:cNvPr>
          <p:cNvSpPr>
            <a:spLocks noGrp="1"/>
          </p:cNvSpPr>
          <p:nvPr>
            <p:ph type="title"/>
          </p:nvPr>
        </p:nvSpPr>
        <p:spPr>
          <a:xfrm>
            <a:off x="1069848" y="484632"/>
            <a:ext cx="10058400" cy="1609344"/>
          </a:xfrm>
        </p:spPr>
        <p:txBody>
          <a:bodyPr>
            <a:normAutofit/>
          </a:bodyPr>
          <a:lstStyle/>
          <a:p>
            <a:r>
              <a:rPr lang="en-US" dirty="0"/>
              <a:t>Feature importance</a:t>
            </a:r>
          </a:p>
        </p:txBody>
      </p:sp>
      <p:pic>
        <p:nvPicPr>
          <p:cNvPr id="4" name="Picture 3">
            <a:extLst>
              <a:ext uri="{FF2B5EF4-FFF2-40B4-BE49-F238E27FC236}">
                <a16:creationId xmlns:a16="http://schemas.microsoft.com/office/drawing/2014/main" id="{FF68F794-154C-DA41-9E35-E8DBAFB6884B}"/>
              </a:ext>
            </a:extLst>
          </p:cNvPr>
          <p:cNvPicPr>
            <a:picLocks noChangeAspect="1"/>
          </p:cNvPicPr>
          <p:nvPr/>
        </p:nvPicPr>
        <p:blipFill rotWithShape="1">
          <a:blip r:embed="rId4"/>
          <a:srcRect t="2038" r="-4" b="19564"/>
          <a:stretch/>
        </p:blipFill>
        <p:spPr>
          <a:xfrm>
            <a:off x="1007196" y="2265037"/>
            <a:ext cx="5088800" cy="3907158"/>
          </a:xfrm>
          <a:prstGeom prst="rect">
            <a:avLst/>
          </a:prstGeom>
        </p:spPr>
      </p:pic>
      <p:sp>
        <p:nvSpPr>
          <p:cNvPr id="3" name="Content Placeholder 2">
            <a:extLst>
              <a:ext uri="{FF2B5EF4-FFF2-40B4-BE49-F238E27FC236}">
                <a16:creationId xmlns:a16="http://schemas.microsoft.com/office/drawing/2014/main" id="{82548347-7259-764F-B818-C95B7C0EFAD7}"/>
              </a:ext>
            </a:extLst>
          </p:cNvPr>
          <p:cNvSpPr>
            <a:spLocks noGrp="1"/>
          </p:cNvSpPr>
          <p:nvPr>
            <p:ph idx="1"/>
          </p:nvPr>
        </p:nvSpPr>
        <p:spPr>
          <a:xfrm>
            <a:off x="6496216" y="2320412"/>
            <a:ext cx="4632031" cy="3851787"/>
          </a:xfrm>
        </p:spPr>
        <p:txBody>
          <a:bodyPr anchor="ctr">
            <a:normAutofit/>
          </a:bodyPr>
          <a:lstStyle/>
          <a:p>
            <a:pPr marL="0" indent="0">
              <a:buNone/>
            </a:pPr>
            <a:r>
              <a:rPr lang="en-US" dirty="0"/>
              <a:t>For letter recognition, instead of width and height of the letter, both </a:t>
            </a:r>
            <a:r>
              <a:rPr lang="en-US" dirty="0" err="1"/>
              <a:t>x_edge</a:t>
            </a:r>
            <a:r>
              <a:rPr lang="en-US" dirty="0"/>
              <a:t> and </a:t>
            </a:r>
            <a:r>
              <a:rPr lang="en-US" dirty="0" err="1"/>
              <a:t>y_edge</a:t>
            </a:r>
            <a:r>
              <a:rPr lang="en-US" dirty="0"/>
              <a:t> are the important features. In fact, the measurements of the letter edges (from left to right, top to bottom) provide the distinct characteristics of a letter.</a:t>
            </a:r>
          </a:p>
        </p:txBody>
      </p:sp>
      <p:sp>
        <p:nvSpPr>
          <p:cNvPr id="17" name="Oval 16">
            <a:extLst>
              <a:ext uri="{FF2B5EF4-FFF2-40B4-BE49-F238E27FC236}">
                <a16:creationId xmlns:a16="http://schemas.microsoft.com/office/drawing/2014/main" id="{49B7FFA5-14CB-4A4F-9BCC-CA3AA5D9D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01725" y="6229681"/>
            <a:ext cx="457200" cy="45720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9" name="Oval 18">
            <a:extLst>
              <a:ext uri="{FF2B5EF4-FFF2-40B4-BE49-F238E27FC236}">
                <a16:creationId xmlns:a16="http://schemas.microsoft.com/office/drawing/2014/main" id="{04E48745-7512-4EC2-9E20-9092D1215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30918" y="6258874"/>
            <a:ext cx="398813" cy="398815"/>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sp>
        <p:nvSpPr>
          <p:cNvPr id="5" name="Rectangle 4">
            <a:extLst>
              <a:ext uri="{FF2B5EF4-FFF2-40B4-BE49-F238E27FC236}">
                <a16:creationId xmlns:a16="http://schemas.microsoft.com/office/drawing/2014/main" id="{0438FEC8-01B3-7944-A21A-C5E3701D018D}"/>
              </a:ext>
            </a:extLst>
          </p:cNvPr>
          <p:cNvSpPr/>
          <p:nvPr/>
        </p:nvSpPr>
        <p:spPr>
          <a:xfrm>
            <a:off x="1729946" y="2265037"/>
            <a:ext cx="605481" cy="3993837"/>
          </a:xfrm>
          <a:prstGeom prst="rect">
            <a:avLst/>
          </a:prstGeom>
          <a:noFill/>
          <a:ln w="47625">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26762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EC28BDC-4CE4-4F41-85ED-5C1ADCC2ABC5}"/>
              </a:ext>
            </a:extLst>
          </p:cNvPr>
          <p:cNvPicPr>
            <a:picLocks noChangeAspect="1"/>
          </p:cNvPicPr>
          <p:nvPr/>
        </p:nvPicPr>
        <p:blipFill rotWithShape="1">
          <a:blip r:embed="rId2"/>
          <a:srcRect r="5969" b="2"/>
          <a:stretch/>
        </p:blipFill>
        <p:spPr>
          <a:xfrm>
            <a:off x="3344" y="3509433"/>
            <a:ext cx="4475150" cy="3348566"/>
          </a:xfrm>
          <a:prstGeom prst="rect">
            <a:avLst/>
          </a:prstGeom>
        </p:spPr>
      </p:pic>
      <p:sp>
        <p:nvSpPr>
          <p:cNvPr id="22" name="Rectangle 9">
            <a:extLst>
              <a:ext uri="{FF2B5EF4-FFF2-40B4-BE49-F238E27FC236}">
                <a16:creationId xmlns:a16="http://schemas.microsoft.com/office/drawing/2014/main" id="{881BB01C-2DAE-48BD-8E81-DAE2E1BC4D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0070" y="0"/>
            <a:ext cx="7541930" cy="6857999"/>
          </a:xfrm>
          <a:prstGeom prst="rect">
            <a:avLst/>
          </a:prstGeom>
          <a:blipFill dpi="0" rotWithShape="1">
            <a:blip r:embed="rId3">
              <a:alphaModFix amt="60000"/>
              <a:lum bright="70000" contrast="-70000"/>
              <a:extLst>
                <a:ext uri="{BEBA8EAE-BF5A-486C-A8C5-ECC9F3942E4B}">
                  <a14:imgProps xmlns:a14="http://schemas.microsoft.com/office/drawing/2010/main">
                    <a14:imgLayer r:embed="rId4">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8F6729-F3EF-BC4F-829D-70B2A0194984}"/>
              </a:ext>
            </a:extLst>
          </p:cNvPr>
          <p:cNvSpPr>
            <a:spLocks noGrp="1"/>
          </p:cNvSpPr>
          <p:nvPr>
            <p:ph type="title"/>
          </p:nvPr>
        </p:nvSpPr>
        <p:spPr>
          <a:xfrm>
            <a:off x="4970109" y="484632"/>
            <a:ext cx="6730277" cy="1609344"/>
          </a:xfrm>
          <a:ln>
            <a:noFill/>
          </a:ln>
        </p:spPr>
        <p:txBody>
          <a:bodyPr>
            <a:normAutofit/>
          </a:bodyPr>
          <a:lstStyle/>
          <a:p>
            <a:r>
              <a:rPr lang="en-US" sz="4400" dirty="0"/>
              <a:t>Principle component analysis (PCA)</a:t>
            </a:r>
          </a:p>
        </p:txBody>
      </p:sp>
      <p:pic>
        <p:nvPicPr>
          <p:cNvPr id="5" name="Picture 4">
            <a:extLst>
              <a:ext uri="{FF2B5EF4-FFF2-40B4-BE49-F238E27FC236}">
                <a16:creationId xmlns:a16="http://schemas.microsoft.com/office/drawing/2014/main" id="{6D601FB8-2B87-9647-A411-7088E1F816CD}"/>
              </a:ext>
            </a:extLst>
          </p:cNvPr>
          <p:cNvPicPr>
            <a:picLocks noChangeAspect="1"/>
          </p:cNvPicPr>
          <p:nvPr/>
        </p:nvPicPr>
        <p:blipFill rotWithShape="1">
          <a:blip r:embed="rId5"/>
          <a:srcRect r="5778" b="-3"/>
          <a:stretch/>
        </p:blipFill>
        <p:spPr>
          <a:xfrm>
            <a:off x="3344" y="10"/>
            <a:ext cx="4475150" cy="3348557"/>
          </a:xfrm>
          <a:prstGeom prst="rect">
            <a:avLst/>
          </a:prstGeom>
        </p:spPr>
      </p:pic>
      <p:graphicFrame>
        <p:nvGraphicFramePr>
          <p:cNvPr id="32" name="Content Placeholder 31">
            <a:extLst>
              <a:ext uri="{FF2B5EF4-FFF2-40B4-BE49-F238E27FC236}">
                <a16:creationId xmlns:a16="http://schemas.microsoft.com/office/drawing/2014/main" id="{DC347681-CEFB-CD4D-A471-3F8F86F9A088}"/>
              </a:ext>
            </a:extLst>
          </p:cNvPr>
          <p:cNvGraphicFramePr>
            <a:graphicFrameLocks noGrp="1"/>
          </p:cNvGraphicFramePr>
          <p:nvPr>
            <p:ph idx="1"/>
            <p:extLst>
              <p:ext uri="{D42A27DB-BD31-4B8C-83A1-F6EECF244321}">
                <p14:modId xmlns:p14="http://schemas.microsoft.com/office/powerpoint/2010/main" val="2194414409"/>
              </p:ext>
            </p:extLst>
          </p:nvPr>
        </p:nvGraphicFramePr>
        <p:xfrm>
          <a:off x="4970974" y="3348272"/>
          <a:ext cx="6729411" cy="1112520"/>
        </p:xfrm>
        <a:graphic>
          <a:graphicData uri="http://schemas.openxmlformats.org/drawingml/2006/table">
            <a:tbl>
              <a:tblPr firstRow="1" bandRow="1">
                <a:tableStyleId>{5C22544A-7EE6-4342-B048-85BDC9FD1C3A}</a:tableStyleId>
              </a:tblPr>
              <a:tblGrid>
                <a:gridCol w="2698187">
                  <a:extLst>
                    <a:ext uri="{9D8B030D-6E8A-4147-A177-3AD203B41FA5}">
                      <a16:colId xmlns:a16="http://schemas.microsoft.com/office/drawing/2014/main" val="2449204732"/>
                    </a:ext>
                  </a:extLst>
                </a:gridCol>
                <a:gridCol w="1788087">
                  <a:extLst>
                    <a:ext uri="{9D8B030D-6E8A-4147-A177-3AD203B41FA5}">
                      <a16:colId xmlns:a16="http://schemas.microsoft.com/office/drawing/2014/main" val="1408222838"/>
                    </a:ext>
                  </a:extLst>
                </a:gridCol>
                <a:gridCol w="2243137">
                  <a:extLst>
                    <a:ext uri="{9D8B030D-6E8A-4147-A177-3AD203B41FA5}">
                      <a16:colId xmlns:a16="http://schemas.microsoft.com/office/drawing/2014/main" val="165114314"/>
                    </a:ext>
                  </a:extLst>
                </a:gridCol>
              </a:tblGrid>
              <a:tr h="370840">
                <a:tc>
                  <a:txBody>
                    <a:bodyPr/>
                    <a:lstStyle/>
                    <a:p>
                      <a:pPr algn="ctr"/>
                      <a:r>
                        <a:rPr lang="en-US" dirty="0"/>
                        <a:t>Num of components</a:t>
                      </a:r>
                    </a:p>
                  </a:txBody>
                  <a:tcPr/>
                </a:tc>
                <a:tc>
                  <a:txBody>
                    <a:bodyPr/>
                    <a:lstStyle/>
                    <a:p>
                      <a:pPr algn="ctr"/>
                      <a:r>
                        <a:rPr lang="en-US" dirty="0"/>
                        <a:t>Accuracy</a:t>
                      </a:r>
                    </a:p>
                  </a:txBody>
                  <a:tcPr/>
                </a:tc>
                <a:tc>
                  <a:txBody>
                    <a:bodyPr/>
                    <a:lstStyle/>
                    <a:p>
                      <a:pPr algn="ctr"/>
                      <a:r>
                        <a:rPr lang="en-US" dirty="0"/>
                        <a:t>F1 Score</a:t>
                      </a:r>
                    </a:p>
                  </a:txBody>
                  <a:tcPr/>
                </a:tc>
                <a:extLst>
                  <a:ext uri="{0D108BD9-81ED-4DB2-BD59-A6C34878D82A}">
                    <a16:rowId xmlns:a16="http://schemas.microsoft.com/office/drawing/2014/main" val="3256465886"/>
                  </a:ext>
                </a:extLst>
              </a:tr>
              <a:tr h="370840">
                <a:tc>
                  <a:txBody>
                    <a:bodyPr/>
                    <a:lstStyle/>
                    <a:p>
                      <a:pPr algn="ctr"/>
                      <a:r>
                        <a:rPr lang="en-US" dirty="0"/>
                        <a:t>16</a:t>
                      </a:r>
                    </a:p>
                  </a:txBody>
                  <a:tcPr/>
                </a:tc>
                <a:tc>
                  <a:txBody>
                    <a:bodyPr/>
                    <a:lstStyle/>
                    <a:p>
                      <a:pPr algn="ctr"/>
                      <a:r>
                        <a:rPr lang="en-US" dirty="0"/>
                        <a:t>0.965</a:t>
                      </a:r>
                    </a:p>
                  </a:txBody>
                  <a:tcPr/>
                </a:tc>
                <a:tc>
                  <a:txBody>
                    <a:bodyPr/>
                    <a:lstStyle/>
                    <a:p>
                      <a:pPr algn="ctr"/>
                      <a:r>
                        <a:rPr lang="en-US" dirty="0"/>
                        <a:t>0.9652</a:t>
                      </a:r>
                    </a:p>
                  </a:txBody>
                  <a:tcPr/>
                </a:tc>
                <a:extLst>
                  <a:ext uri="{0D108BD9-81ED-4DB2-BD59-A6C34878D82A}">
                    <a16:rowId xmlns:a16="http://schemas.microsoft.com/office/drawing/2014/main" val="3830917261"/>
                  </a:ext>
                </a:extLst>
              </a:tr>
              <a:tr h="370840">
                <a:tc>
                  <a:txBody>
                    <a:bodyPr/>
                    <a:lstStyle/>
                    <a:p>
                      <a:pPr algn="ctr"/>
                      <a:r>
                        <a:rPr lang="en-US" dirty="0"/>
                        <a:t>12</a:t>
                      </a:r>
                    </a:p>
                  </a:txBody>
                  <a:tcPr/>
                </a:tc>
                <a:tc>
                  <a:txBody>
                    <a:bodyPr/>
                    <a:lstStyle/>
                    <a:p>
                      <a:pPr algn="ctr"/>
                      <a:r>
                        <a:rPr lang="en-US" dirty="0"/>
                        <a:t>0.934</a:t>
                      </a:r>
                    </a:p>
                  </a:txBody>
                  <a:tcPr/>
                </a:tc>
                <a:tc>
                  <a:txBody>
                    <a:bodyPr/>
                    <a:lstStyle/>
                    <a:p>
                      <a:pPr algn="ctr"/>
                      <a:r>
                        <a:rPr lang="en-US" dirty="0"/>
                        <a:t>0.9339</a:t>
                      </a:r>
                    </a:p>
                  </a:txBody>
                  <a:tcPr/>
                </a:tc>
                <a:extLst>
                  <a:ext uri="{0D108BD9-81ED-4DB2-BD59-A6C34878D82A}">
                    <a16:rowId xmlns:a16="http://schemas.microsoft.com/office/drawing/2014/main" val="1185055235"/>
                  </a:ext>
                </a:extLst>
              </a:tr>
            </a:tbl>
          </a:graphicData>
        </a:graphic>
      </p:graphicFrame>
      <p:grpSp>
        <p:nvGrpSpPr>
          <p:cNvPr id="23" name="Group 11">
            <a:extLst>
              <a:ext uri="{FF2B5EF4-FFF2-40B4-BE49-F238E27FC236}">
                <a16:creationId xmlns:a16="http://schemas.microsoft.com/office/drawing/2014/main" id="{AD55FF18-1979-4730-A345-E74E328F077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3" name="Oval 12">
              <a:extLst>
                <a:ext uri="{FF2B5EF4-FFF2-40B4-BE49-F238E27FC236}">
                  <a16:creationId xmlns:a16="http://schemas.microsoft.com/office/drawing/2014/main" id="{6F8381C4-0751-4A6E-BFF7-48DF67BFA0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6">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24" name="Oval 13">
              <a:extLst>
                <a:ext uri="{FF2B5EF4-FFF2-40B4-BE49-F238E27FC236}">
                  <a16:creationId xmlns:a16="http://schemas.microsoft.com/office/drawing/2014/main" id="{F7320C1D-D7A9-4392-B3B6-ACEF193A8D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cxnSp>
        <p:nvCxnSpPr>
          <p:cNvPr id="9" name="Curved Connector 8">
            <a:extLst>
              <a:ext uri="{FF2B5EF4-FFF2-40B4-BE49-F238E27FC236}">
                <a16:creationId xmlns:a16="http://schemas.microsoft.com/office/drawing/2014/main" id="{C3811F27-9084-B944-B20F-91B5DF79760D}"/>
              </a:ext>
            </a:extLst>
          </p:cNvPr>
          <p:cNvCxnSpPr>
            <a:cxnSpLocks/>
            <a:stCxn id="33" idx="1"/>
          </p:cNvCxnSpPr>
          <p:nvPr/>
        </p:nvCxnSpPr>
        <p:spPr>
          <a:xfrm rot="10800000">
            <a:off x="3716594" y="1441951"/>
            <a:ext cx="2079217" cy="1243022"/>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3D503760-9041-AB4B-8212-29730A12932E}"/>
              </a:ext>
            </a:extLst>
          </p:cNvPr>
          <p:cNvSpPr txBox="1"/>
          <p:nvPr/>
        </p:nvSpPr>
        <p:spPr>
          <a:xfrm>
            <a:off x="1795278" y="3851836"/>
            <a:ext cx="2854792" cy="1815882"/>
          </a:xfrm>
          <a:prstGeom prst="rect">
            <a:avLst/>
          </a:prstGeom>
          <a:noFill/>
        </p:spPr>
        <p:txBody>
          <a:bodyPr wrap="square" rtlCol="0">
            <a:spAutoFit/>
          </a:bodyPr>
          <a:lstStyle/>
          <a:p>
            <a:r>
              <a:rPr lang="en-US" sz="1400" dirty="0"/>
              <a:t>[</a:t>
            </a:r>
            <a:r>
              <a:rPr lang="en-US" sz="1400" dirty="0">
                <a:highlight>
                  <a:srgbClr val="FFFF00"/>
                </a:highlight>
              </a:rPr>
              <a:t>0.26831082, 0.16400501, 0.10823812, 0.08548123, 0.06556958, 0.06105878, 0.05587125, 0.03891206, 0.03711862, 0.03068354, 0.02678855, 0.01657113</a:t>
            </a:r>
            <a:r>
              <a:rPr lang="en-US" sz="1400" dirty="0"/>
              <a:t>, 0.01587067, 0.0134592 , 0.00742398, 0.00463745]</a:t>
            </a:r>
          </a:p>
        </p:txBody>
      </p:sp>
      <p:cxnSp>
        <p:nvCxnSpPr>
          <p:cNvPr id="21" name="Straight Connector 20">
            <a:extLst>
              <a:ext uri="{FF2B5EF4-FFF2-40B4-BE49-F238E27FC236}">
                <a16:creationId xmlns:a16="http://schemas.microsoft.com/office/drawing/2014/main" id="{76547A23-3A18-4040-A8E3-1E035BF3F62A}"/>
              </a:ext>
            </a:extLst>
          </p:cNvPr>
          <p:cNvCxnSpPr/>
          <p:nvPr/>
        </p:nvCxnSpPr>
        <p:spPr>
          <a:xfrm flipV="1">
            <a:off x="3716594" y="484632"/>
            <a:ext cx="0" cy="2258568"/>
          </a:xfrm>
          <a:prstGeom prst="line">
            <a:avLst/>
          </a:prstGeom>
          <a:ln w="28575">
            <a:prstDash val="dash"/>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1DA3C8D2-AB5F-6E4A-9A58-53795AE5674F}"/>
              </a:ext>
            </a:extLst>
          </p:cNvPr>
          <p:cNvCxnSpPr>
            <a:cxnSpLocks/>
          </p:cNvCxnSpPr>
          <p:nvPr/>
        </p:nvCxnSpPr>
        <p:spPr>
          <a:xfrm flipV="1">
            <a:off x="3824749" y="5786197"/>
            <a:ext cx="0" cy="672084"/>
          </a:xfrm>
          <a:prstGeom prst="line">
            <a:avLst/>
          </a:prstGeom>
          <a:ln w="28575">
            <a:prstDash val="dash"/>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2E34073D-1C3F-0649-AE0B-5CFDE82C8DD2}"/>
              </a:ext>
            </a:extLst>
          </p:cNvPr>
          <p:cNvSpPr txBox="1"/>
          <p:nvPr/>
        </p:nvSpPr>
        <p:spPr>
          <a:xfrm>
            <a:off x="5795810" y="2364757"/>
            <a:ext cx="5664299" cy="640431"/>
          </a:xfrm>
          <a:prstGeom prst="rect">
            <a:avLst/>
          </a:prstGeom>
          <a:noFill/>
        </p:spPr>
        <p:txBody>
          <a:bodyPr wrap="square" rtlCol="0">
            <a:spAutoFit/>
          </a:bodyPr>
          <a:lstStyle/>
          <a:p>
            <a:r>
              <a:rPr lang="en-US" dirty="0"/>
              <a:t>Use RF model with PCA , it seems 12 components are able to cover 98%+ variance</a:t>
            </a:r>
          </a:p>
        </p:txBody>
      </p:sp>
      <p:cxnSp>
        <p:nvCxnSpPr>
          <p:cNvPr id="36" name="Curved Connector 35">
            <a:extLst>
              <a:ext uri="{FF2B5EF4-FFF2-40B4-BE49-F238E27FC236}">
                <a16:creationId xmlns:a16="http://schemas.microsoft.com/office/drawing/2014/main" id="{6CE044FA-BDE6-6A48-9C6C-970CFA0D9B45}"/>
              </a:ext>
            </a:extLst>
          </p:cNvPr>
          <p:cNvCxnSpPr>
            <a:stCxn id="33" idx="1"/>
          </p:cNvCxnSpPr>
          <p:nvPr/>
        </p:nvCxnSpPr>
        <p:spPr>
          <a:xfrm rot="10800000" flipV="1">
            <a:off x="3888172" y="2684973"/>
            <a:ext cx="1907639" cy="3515516"/>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04962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FCA88C2-C73C-4062-A097-8FBCE3090B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3981C21-E132-4402-B31B-D725C1CE77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604" y="653241"/>
            <a:ext cx="109087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A685C77-4E84-486A-9AE5-F3635BE98E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602" y="822324"/>
            <a:ext cx="5149596" cy="5228279"/>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B0664C-813E-634D-A9CD-1F95C33D9353}"/>
              </a:ext>
            </a:extLst>
          </p:cNvPr>
          <p:cNvSpPr>
            <a:spLocks noGrp="1"/>
          </p:cNvSpPr>
          <p:nvPr>
            <p:ph type="title"/>
          </p:nvPr>
        </p:nvSpPr>
        <p:spPr>
          <a:xfrm>
            <a:off x="1286934" y="1465790"/>
            <a:ext cx="3860798" cy="3941345"/>
          </a:xfrm>
        </p:spPr>
        <p:txBody>
          <a:bodyPr>
            <a:normAutofit/>
          </a:bodyPr>
          <a:lstStyle/>
          <a:p>
            <a:r>
              <a:rPr lang="en-US" sz="6000" dirty="0"/>
              <a:t>Conclusion</a:t>
            </a:r>
          </a:p>
        </p:txBody>
      </p:sp>
      <p:sp>
        <p:nvSpPr>
          <p:cNvPr id="3" name="Content Placeholder 2">
            <a:extLst>
              <a:ext uri="{FF2B5EF4-FFF2-40B4-BE49-F238E27FC236}">
                <a16:creationId xmlns:a16="http://schemas.microsoft.com/office/drawing/2014/main" id="{84D4A989-1EBB-E847-948B-CECC0E56CDB5}"/>
              </a:ext>
            </a:extLst>
          </p:cNvPr>
          <p:cNvSpPr>
            <a:spLocks noGrp="1"/>
          </p:cNvSpPr>
          <p:nvPr>
            <p:ph idx="1"/>
          </p:nvPr>
        </p:nvSpPr>
        <p:spPr>
          <a:xfrm>
            <a:off x="6417733" y="1359090"/>
            <a:ext cx="5132665" cy="4048046"/>
          </a:xfrm>
        </p:spPr>
        <p:txBody>
          <a:bodyPr anchor="ctr">
            <a:normAutofit/>
          </a:bodyPr>
          <a:lstStyle/>
          <a:p>
            <a:pPr marL="0" indent="0">
              <a:buNone/>
            </a:pPr>
            <a:r>
              <a:rPr lang="en-US" dirty="0"/>
              <a:t>Using classification model is one of the methods to perform letter recognitions. More sophisticated deep learning methods like TensorFlow or neural networks can be used to classify complex objects. For example, picture recognition, audio real time noise suppression etc.</a:t>
            </a:r>
          </a:p>
        </p:txBody>
      </p:sp>
      <p:sp>
        <p:nvSpPr>
          <p:cNvPr id="14" name="Rectangle 13">
            <a:extLst>
              <a:ext uri="{FF2B5EF4-FFF2-40B4-BE49-F238E27FC236}">
                <a16:creationId xmlns:a16="http://schemas.microsoft.com/office/drawing/2014/main" id="{E55C1C3E-5158-47F3-8FD9-14B22C3E6E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604" y="6121662"/>
            <a:ext cx="10908792" cy="80683"/>
          </a:xfrm>
          <a:prstGeom prst="rect">
            <a:avLst/>
          </a:prstGeom>
          <a:blipFill dpi="0" rotWithShape="1">
            <a:blip r:embed="rId2">
              <a:alphaModFix amt="85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225615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BDCDB"/>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8C397-CABB-8B46-9B38-4D76FA02789D}"/>
              </a:ext>
            </a:extLst>
          </p:cNvPr>
          <p:cNvSpPr>
            <a:spLocks noGrp="1"/>
          </p:cNvSpPr>
          <p:nvPr>
            <p:ph type="title"/>
          </p:nvPr>
        </p:nvSpPr>
        <p:spPr>
          <a:xfrm>
            <a:off x="8549640" y="-315099"/>
            <a:ext cx="3200400" cy="1737360"/>
          </a:xfrm>
        </p:spPr>
        <p:txBody>
          <a:bodyPr/>
          <a:lstStyle/>
          <a:p>
            <a:r>
              <a:rPr lang="en-US" dirty="0"/>
              <a:t>Goal</a:t>
            </a:r>
          </a:p>
        </p:txBody>
      </p:sp>
      <p:pic>
        <p:nvPicPr>
          <p:cNvPr id="6" name="Picture Placeholder 5" descr="A close up of a sign&#10;&#10;Description automatically generated">
            <a:extLst>
              <a:ext uri="{FF2B5EF4-FFF2-40B4-BE49-F238E27FC236}">
                <a16:creationId xmlns:a16="http://schemas.microsoft.com/office/drawing/2014/main" id="{6BEC53C0-D31F-1D47-A562-F36924042FD0}"/>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tretch>
            <a:fillRect/>
          </a:stretch>
        </p:blipFill>
        <p:spPr>
          <a:xfrm>
            <a:off x="0" y="633730"/>
            <a:ext cx="8362188" cy="5590540"/>
          </a:xfrm>
          <a:prstGeom prst="rect">
            <a:avLst/>
          </a:prstGeom>
        </p:spPr>
      </p:pic>
      <p:sp>
        <p:nvSpPr>
          <p:cNvPr id="4" name="Text Placeholder 3">
            <a:extLst>
              <a:ext uri="{FF2B5EF4-FFF2-40B4-BE49-F238E27FC236}">
                <a16:creationId xmlns:a16="http://schemas.microsoft.com/office/drawing/2014/main" id="{0BA070E1-EC8F-E243-B9F0-73740E8CEEC9}"/>
              </a:ext>
            </a:extLst>
          </p:cNvPr>
          <p:cNvSpPr>
            <a:spLocks noGrp="1"/>
          </p:cNvSpPr>
          <p:nvPr>
            <p:ph type="body" sz="half" idx="2"/>
          </p:nvPr>
        </p:nvSpPr>
        <p:spPr>
          <a:xfrm>
            <a:off x="8549640" y="1422261"/>
            <a:ext cx="3200400" cy="1005840"/>
          </a:xfrm>
        </p:spPr>
        <p:txBody>
          <a:bodyPr>
            <a:normAutofit/>
          </a:bodyPr>
          <a:lstStyle/>
          <a:p>
            <a:r>
              <a:rPr lang="en-US" dirty="0"/>
              <a:t>Identify each of a large number of black-and-white rectangular pixel displays as one of the 26 capital letters in the English alphabet</a:t>
            </a:r>
          </a:p>
          <a:p>
            <a:endParaRPr lang="en-US" dirty="0"/>
          </a:p>
        </p:txBody>
      </p:sp>
      <p:sp>
        <p:nvSpPr>
          <p:cNvPr id="8" name="Title 1">
            <a:extLst>
              <a:ext uri="{FF2B5EF4-FFF2-40B4-BE49-F238E27FC236}">
                <a16:creationId xmlns:a16="http://schemas.microsoft.com/office/drawing/2014/main" id="{99C74484-EC76-234E-8534-754F8F18B2D5}"/>
              </a:ext>
            </a:extLst>
          </p:cNvPr>
          <p:cNvSpPr txBox="1">
            <a:spLocks/>
          </p:cNvSpPr>
          <p:nvPr/>
        </p:nvSpPr>
        <p:spPr>
          <a:xfrm>
            <a:off x="8549640" y="2428101"/>
            <a:ext cx="3200400" cy="173736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b="1" kern="1200" cap="all" baseline="0">
                <a:blipFill>
                  <a:blip r:embed="rId3">
                    <a:extLst>
                      <a:ext uri="{28A0092B-C50C-407E-A947-70E740481C1C}">
                        <a14:useLocalDpi xmlns:a14="http://schemas.microsoft.com/office/drawing/2010/main" val="0"/>
                      </a:ext>
                    </a:extLst>
                  </a:blip>
                  <a:tile tx="6350" ty="-127000" sx="65000" sy="64000" flip="none" algn="tl"/>
                </a:blipFill>
                <a:latin typeface="+mj-lt"/>
                <a:ea typeface="+mj-ea"/>
                <a:cs typeface="+mj-cs"/>
              </a:defRPr>
            </a:lvl1pPr>
          </a:lstStyle>
          <a:p>
            <a:r>
              <a:rPr lang="en-US" dirty="0"/>
              <a:t>measurement</a:t>
            </a:r>
          </a:p>
        </p:txBody>
      </p:sp>
      <p:sp>
        <p:nvSpPr>
          <p:cNvPr id="9" name="Text Placeholder 3">
            <a:extLst>
              <a:ext uri="{FF2B5EF4-FFF2-40B4-BE49-F238E27FC236}">
                <a16:creationId xmlns:a16="http://schemas.microsoft.com/office/drawing/2014/main" id="{15BD65C1-FD54-0F47-A594-366681669AA4}"/>
              </a:ext>
            </a:extLst>
          </p:cNvPr>
          <p:cNvSpPr txBox="1">
            <a:spLocks/>
          </p:cNvSpPr>
          <p:nvPr/>
        </p:nvSpPr>
        <p:spPr>
          <a:xfrm>
            <a:off x="8549640" y="4165460"/>
            <a:ext cx="3200400" cy="1580429"/>
          </a:xfrm>
          <a:prstGeom prst="rect">
            <a:avLst/>
          </a:prstGeom>
        </p:spPr>
        <p:txBody>
          <a:bodyPr vert="horz" lIns="91440" tIns="45720" rIns="91440" bIns="45720" rtlCol="0">
            <a:normAutofit fontScale="92500"/>
          </a:bodyPr>
          <a:lstStyle>
            <a:lvl1pPr marL="0" indent="0" algn="l" defTabSz="914400" rtl="0" eaLnBrk="1" latinLnBrk="0" hangingPunct="1">
              <a:lnSpc>
                <a:spcPct val="100000"/>
              </a:lnSpc>
              <a:spcBef>
                <a:spcPts val="1000"/>
              </a:spcBef>
              <a:buClr>
                <a:schemeClr val="accent1">
                  <a:lumMod val="75000"/>
                </a:schemeClr>
              </a:buClr>
              <a:buSzPct val="85000"/>
              <a:buFont typeface="Wingdings" pitchFamily="2" charset="2"/>
              <a:buNone/>
              <a:defRPr sz="1400" kern="1200">
                <a:solidFill>
                  <a:schemeClr val="accent1">
                    <a:lumMod val="75000"/>
                  </a:schemeClr>
                </a:solidFill>
                <a:latin typeface="+mn-lt"/>
                <a:ea typeface="+mn-ea"/>
                <a:cs typeface="+mn-cs"/>
              </a:defRPr>
            </a:lvl1pPr>
            <a:lvl2pPr marL="457200" indent="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1200" kern="1200">
                <a:solidFill>
                  <a:schemeClr val="tx1"/>
                </a:solidFill>
                <a:latin typeface="+mn-lt"/>
                <a:ea typeface="+mn-ea"/>
                <a:cs typeface="+mn-cs"/>
              </a:defRPr>
            </a:lvl2pPr>
            <a:lvl3pPr marL="914400" indent="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1000" kern="1200">
                <a:solidFill>
                  <a:schemeClr val="tx1"/>
                </a:solidFill>
                <a:latin typeface="+mn-lt"/>
                <a:ea typeface="+mn-ea"/>
                <a:cs typeface="+mn-cs"/>
              </a:defRPr>
            </a:lvl3pPr>
            <a:lvl4pPr marL="1371600" indent="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900" kern="1200">
                <a:solidFill>
                  <a:schemeClr val="tx1"/>
                </a:solidFill>
                <a:latin typeface="+mn-lt"/>
                <a:ea typeface="+mn-ea"/>
                <a:cs typeface="+mn-cs"/>
              </a:defRPr>
            </a:lvl4pPr>
            <a:lvl5pPr marL="1828800" indent="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900" kern="1200">
                <a:solidFill>
                  <a:schemeClr val="tx1"/>
                </a:solidFill>
                <a:latin typeface="+mn-lt"/>
                <a:ea typeface="+mn-ea"/>
                <a:cs typeface="+mn-cs"/>
              </a:defRPr>
            </a:lvl5pPr>
            <a:lvl6pPr marL="2286000" indent="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None/>
              <a:defRPr sz="900" kern="1200">
                <a:solidFill>
                  <a:schemeClr val="tx1"/>
                </a:solidFill>
                <a:latin typeface="+mn-lt"/>
                <a:ea typeface="+mn-ea"/>
                <a:cs typeface="+mn-cs"/>
              </a:defRPr>
            </a:lvl9pPr>
          </a:lstStyle>
          <a:p>
            <a:r>
              <a:rPr lang="en-US" dirty="0"/>
              <a:t>The character images were based on 20 different fonts and each letter within these 20 fonts was randomly distorted to produce a file of 20,000 unique stimuli. Each stimulus was converted into 16 numerical attributes (position and edge measurements)</a:t>
            </a:r>
          </a:p>
        </p:txBody>
      </p:sp>
    </p:spTree>
    <p:extLst>
      <p:ext uri="{BB962C8B-B14F-4D97-AF65-F5344CB8AC3E}">
        <p14:creationId xmlns:p14="http://schemas.microsoft.com/office/powerpoint/2010/main" val="22577573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EC563E-6D40-B241-B842-71BC0DDD1AFA}"/>
              </a:ext>
            </a:extLst>
          </p:cNvPr>
          <p:cNvSpPr>
            <a:spLocks noGrp="1"/>
          </p:cNvSpPr>
          <p:nvPr>
            <p:ph type="title"/>
          </p:nvPr>
        </p:nvSpPr>
        <p:spPr/>
        <p:txBody>
          <a:bodyPr/>
          <a:lstStyle/>
          <a:p>
            <a:r>
              <a:rPr lang="en-US" dirty="0"/>
              <a:t>Data attributes</a:t>
            </a:r>
          </a:p>
        </p:txBody>
      </p:sp>
      <p:graphicFrame>
        <p:nvGraphicFramePr>
          <p:cNvPr id="4" name="Content Placeholder 3">
            <a:extLst>
              <a:ext uri="{FF2B5EF4-FFF2-40B4-BE49-F238E27FC236}">
                <a16:creationId xmlns:a16="http://schemas.microsoft.com/office/drawing/2014/main" id="{08A54345-13BB-7243-B271-DF5F306E5FF1}"/>
              </a:ext>
            </a:extLst>
          </p:cNvPr>
          <p:cNvGraphicFramePr>
            <a:graphicFrameLocks noGrp="1"/>
          </p:cNvGraphicFramePr>
          <p:nvPr>
            <p:ph idx="1"/>
            <p:extLst>
              <p:ext uri="{D42A27DB-BD31-4B8C-83A1-F6EECF244321}">
                <p14:modId xmlns:p14="http://schemas.microsoft.com/office/powerpoint/2010/main" val="451501586"/>
              </p:ext>
            </p:extLst>
          </p:nvPr>
        </p:nvGraphicFramePr>
        <p:xfrm>
          <a:off x="464494" y="1696982"/>
          <a:ext cx="8333517" cy="4968240"/>
        </p:xfrm>
        <a:graphic>
          <a:graphicData uri="http://schemas.openxmlformats.org/drawingml/2006/table">
            <a:tbl>
              <a:tblPr firstRow="1" bandRow="1">
                <a:tableStyleId>{5C22544A-7EE6-4342-B048-85BDC9FD1C3A}</a:tableStyleId>
              </a:tblPr>
              <a:tblGrid>
                <a:gridCol w="2205308">
                  <a:extLst>
                    <a:ext uri="{9D8B030D-6E8A-4147-A177-3AD203B41FA5}">
                      <a16:colId xmlns:a16="http://schemas.microsoft.com/office/drawing/2014/main" val="1102344594"/>
                    </a:ext>
                  </a:extLst>
                </a:gridCol>
                <a:gridCol w="6128209">
                  <a:extLst>
                    <a:ext uri="{9D8B030D-6E8A-4147-A177-3AD203B41FA5}">
                      <a16:colId xmlns:a16="http://schemas.microsoft.com/office/drawing/2014/main" val="1231444344"/>
                    </a:ext>
                  </a:extLst>
                </a:gridCol>
              </a:tblGrid>
              <a:tr h="194343">
                <a:tc>
                  <a:txBody>
                    <a:bodyPr/>
                    <a:lstStyle/>
                    <a:p>
                      <a:r>
                        <a:rPr lang="en-US" sz="1400" dirty="0"/>
                        <a:t>Name</a:t>
                      </a:r>
                    </a:p>
                  </a:txBody>
                  <a:tcPr/>
                </a:tc>
                <a:tc>
                  <a:txBody>
                    <a:bodyPr/>
                    <a:lstStyle/>
                    <a:p>
                      <a:r>
                        <a:rPr lang="en-US" sz="1400" dirty="0"/>
                        <a:t>Description</a:t>
                      </a:r>
                    </a:p>
                  </a:txBody>
                  <a:tcPr/>
                </a:tc>
                <a:extLst>
                  <a:ext uri="{0D108BD9-81ED-4DB2-BD59-A6C34878D82A}">
                    <a16:rowId xmlns:a16="http://schemas.microsoft.com/office/drawing/2014/main" val="4031376296"/>
                  </a:ext>
                </a:extLst>
              </a:tr>
              <a:tr h="0">
                <a:tc>
                  <a:txBody>
                    <a:bodyPr/>
                    <a:lstStyle/>
                    <a:p>
                      <a:r>
                        <a:rPr lang="en-US" sz="1200" b="0" i="0" u="none" strike="noStrike" kern="1200" dirty="0">
                          <a:solidFill>
                            <a:schemeClr val="dk1"/>
                          </a:solidFill>
                          <a:effectLst/>
                          <a:latin typeface="+mn-lt"/>
                          <a:ea typeface="+mn-ea"/>
                          <a:cs typeface="+mn-cs"/>
                        </a:rPr>
                        <a:t>letter</a:t>
                      </a:r>
                    </a:p>
                  </a:txBody>
                  <a:tcPr/>
                </a:tc>
                <a:tc>
                  <a:txBody>
                    <a:bodyPr/>
                    <a:lstStyle/>
                    <a:p>
                      <a:r>
                        <a:rPr lang="en-US" sz="1200" b="0" i="0" u="none" strike="noStrike" kern="1200" dirty="0">
                          <a:solidFill>
                            <a:schemeClr val="dk1"/>
                          </a:solidFill>
                          <a:effectLst/>
                          <a:latin typeface="+mn-lt"/>
                          <a:ea typeface="+mn-ea"/>
                          <a:cs typeface="+mn-cs"/>
                        </a:rPr>
                        <a:t>capital letter (26 values from A to Z) – this is the prediction label</a:t>
                      </a:r>
                      <a:endParaRPr lang="en-US" sz="1200" dirty="0"/>
                    </a:p>
                  </a:txBody>
                  <a:tcPr/>
                </a:tc>
                <a:extLst>
                  <a:ext uri="{0D108BD9-81ED-4DB2-BD59-A6C34878D82A}">
                    <a16:rowId xmlns:a16="http://schemas.microsoft.com/office/drawing/2014/main" val="2942396165"/>
                  </a:ext>
                </a:extLst>
              </a:tr>
              <a:tr h="1749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err="1">
                          <a:solidFill>
                            <a:schemeClr val="dk1"/>
                          </a:solidFill>
                          <a:effectLst/>
                          <a:latin typeface="+mn-lt"/>
                          <a:ea typeface="+mn-ea"/>
                          <a:cs typeface="+mn-cs"/>
                        </a:rPr>
                        <a:t>x_box</a:t>
                      </a:r>
                      <a:endParaRPr lang="en-US" sz="1200" b="0" i="0" u="none" strike="noStrike" kern="1200" dirty="0">
                        <a:solidFill>
                          <a:schemeClr val="dk1"/>
                        </a:solidFill>
                        <a:effectLst/>
                        <a:latin typeface="+mn-lt"/>
                        <a:ea typeface="+mn-ea"/>
                        <a:cs typeface="+mn-cs"/>
                      </a:endParaRPr>
                    </a:p>
                  </a:txBody>
                  <a:tcPr/>
                </a:tc>
                <a:tc>
                  <a:txBody>
                    <a:bodyPr/>
                    <a:lstStyle/>
                    <a:p>
                      <a:r>
                        <a:rPr lang="en-US" sz="1200" b="0" i="0" u="none" strike="noStrike" kern="1200" dirty="0">
                          <a:solidFill>
                            <a:schemeClr val="dk1"/>
                          </a:solidFill>
                          <a:effectLst/>
                          <a:latin typeface="+mn-lt"/>
                          <a:ea typeface="+mn-ea"/>
                          <a:cs typeface="+mn-cs"/>
                        </a:rPr>
                        <a:t>horizontal position of box (integer)</a:t>
                      </a:r>
                      <a:endParaRPr lang="en-US" sz="1200" dirty="0"/>
                    </a:p>
                  </a:txBody>
                  <a:tcPr/>
                </a:tc>
                <a:extLst>
                  <a:ext uri="{0D108BD9-81ED-4DB2-BD59-A6C34878D82A}">
                    <a16:rowId xmlns:a16="http://schemas.microsoft.com/office/drawing/2014/main" val="1594785585"/>
                  </a:ext>
                </a:extLst>
              </a:tr>
              <a:tr h="1749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err="1">
                          <a:solidFill>
                            <a:schemeClr val="dk1"/>
                          </a:solidFill>
                          <a:effectLst/>
                          <a:latin typeface="+mn-lt"/>
                          <a:ea typeface="+mn-ea"/>
                          <a:cs typeface="+mn-cs"/>
                        </a:rPr>
                        <a:t>y_box</a:t>
                      </a:r>
                      <a:r>
                        <a:rPr lang="en-US" sz="1200" b="0" i="0" u="none" strike="noStrike" kern="1200" dirty="0">
                          <a:solidFill>
                            <a:schemeClr val="dk1"/>
                          </a:solidFill>
                          <a:effectLst/>
                          <a:latin typeface="+mn-lt"/>
                          <a:ea typeface="+mn-ea"/>
                          <a:cs typeface="+mn-cs"/>
                        </a:rPr>
                        <a:t> </a:t>
                      </a:r>
                    </a:p>
                  </a:txBody>
                  <a:tcPr/>
                </a:tc>
                <a:tc>
                  <a:txBody>
                    <a:bodyPr/>
                    <a:lstStyle/>
                    <a:p>
                      <a:r>
                        <a:rPr lang="en-US" sz="1200" b="0" i="0" u="none" strike="noStrike" kern="1200" dirty="0">
                          <a:solidFill>
                            <a:schemeClr val="dk1"/>
                          </a:solidFill>
                          <a:effectLst/>
                          <a:latin typeface="+mn-lt"/>
                          <a:ea typeface="+mn-ea"/>
                          <a:cs typeface="+mn-cs"/>
                        </a:rPr>
                        <a:t>vertical position of box (integer)</a:t>
                      </a:r>
                      <a:endParaRPr lang="en-US" sz="1200" dirty="0"/>
                    </a:p>
                  </a:txBody>
                  <a:tcPr/>
                </a:tc>
                <a:extLst>
                  <a:ext uri="{0D108BD9-81ED-4DB2-BD59-A6C34878D82A}">
                    <a16:rowId xmlns:a16="http://schemas.microsoft.com/office/drawing/2014/main" val="3181853498"/>
                  </a:ext>
                </a:extLst>
              </a:tr>
              <a:tr h="1749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dk1"/>
                          </a:solidFill>
                          <a:effectLst/>
                          <a:latin typeface="+mn-lt"/>
                          <a:ea typeface="+mn-ea"/>
                          <a:cs typeface="+mn-cs"/>
                        </a:rPr>
                        <a:t>width</a:t>
                      </a:r>
                    </a:p>
                  </a:txBody>
                  <a:tcPr/>
                </a:tc>
                <a:tc>
                  <a:txBody>
                    <a:bodyPr/>
                    <a:lstStyle/>
                    <a:p>
                      <a:r>
                        <a:rPr lang="en-US" sz="1200" b="0" i="0" u="none" strike="noStrike" kern="1200" dirty="0">
                          <a:solidFill>
                            <a:schemeClr val="dk1"/>
                          </a:solidFill>
                          <a:effectLst/>
                          <a:latin typeface="+mn-lt"/>
                          <a:ea typeface="+mn-ea"/>
                          <a:cs typeface="+mn-cs"/>
                        </a:rPr>
                        <a:t>width of box (integer)</a:t>
                      </a:r>
                      <a:endParaRPr lang="en-US" sz="1200" dirty="0"/>
                    </a:p>
                  </a:txBody>
                  <a:tcPr/>
                </a:tc>
                <a:extLst>
                  <a:ext uri="{0D108BD9-81ED-4DB2-BD59-A6C34878D82A}">
                    <a16:rowId xmlns:a16="http://schemas.microsoft.com/office/drawing/2014/main" val="4035378220"/>
                  </a:ext>
                </a:extLst>
              </a:tr>
              <a:tr h="1749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dk1"/>
                          </a:solidFill>
                          <a:effectLst/>
                          <a:latin typeface="+mn-lt"/>
                          <a:ea typeface="+mn-ea"/>
                          <a:cs typeface="+mn-cs"/>
                        </a:rPr>
                        <a:t>height</a:t>
                      </a:r>
                    </a:p>
                  </a:txBody>
                  <a:tcPr/>
                </a:tc>
                <a:tc>
                  <a:txBody>
                    <a:bodyPr/>
                    <a:lstStyle/>
                    <a:p>
                      <a:r>
                        <a:rPr lang="en-US" sz="1200" b="0" i="0" u="none" strike="noStrike" kern="1200" dirty="0">
                          <a:solidFill>
                            <a:schemeClr val="dk1"/>
                          </a:solidFill>
                          <a:effectLst/>
                          <a:latin typeface="+mn-lt"/>
                          <a:ea typeface="+mn-ea"/>
                          <a:cs typeface="+mn-cs"/>
                        </a:rPr>
                        <a:t>height of box (integer)</a:t>
                      </a:r>
                      <a:endParaRPr lang="en-US" sz="1200" dirty="0"/>
                    </a:p>
                  </a:txBody>
                  <a:tcPr/>
                </a:tc>
                <a:extLst>
                  <a:ext uri="{0D108BD9-81ED-4DB2-BD59-A6C34878D82A}">
                    <a16:rowId xmlns:a16="http://schemas.microsoft.com/office/drawing/2014/main" val="4176557432"/>
                  </a:ext>
                </a:extLst>
              </a:tr>
              <a:tr h="1749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err="1">
                          <a:solidFill>
                            <a:schemeClr val="dk1"/>
                          </a:solidFill>
                          <a:effectLst/>
                          <a:latin typeface="+mn-lt"/>
                          <a:ea typeface="+mn-ea"/>
                          <a:cs typeface="+mn-cs"/>
                        </a:rPr>
                        <a:t>total_pixels</a:t>
                      </a:r>
                      <a:endParaRPr lang="en-US" sz="1200" b="0" i="0" u="none" strike="noStrike" kern="1200" dirty="0">
                        <a:solidFill>
                          <a:schemeClr val="dk1"/>
                        </a:solidFill>
                        <a:effectLst/>
                        <a:latin typeface="+mn-lt"/>
                        <a:ea typeface="+mn-ea"/>
                        <a:cs typeface="+mn-cs"/>
                      </a:endParaRPr>
                    </a:p>
                  </a:txBody>
                  <a:tcPr/>
                </a:tc>
                <a:tc>
                  <a:txBody>
                    <a:bodyPr/>
                    <a:lstStyle/>
                    <a:p>
                      <a:r>
                        <a:rPr lang="en-US" sz="1200" b="0" i="0" u="none" strike="noStrike" kern="1200" dirty="0">
                          <a:solidFill>
                            <a:schemeClr val="dk1"/>
                          </a:solidFill>
                          <a:effectLst/>
                          <a:latin typeface="+mn-lt"/>
                          <a:ea typeface="+mn-ea"/>
                          <a:cs typeface="+mn-cs"/>
                        </a:rPr>
                        <a:t>total # of pixels (integer)</a:t>
                      </a:r>
                      <a:endParaRPr lang="en-US" sz="1200" dirty="0"/>
                    </a:p>
                  </a:txBody>
                  <a:tcPr/>
                </a:tc>
                <a:extLst>
                  <a:ext uri="{0D108BD9-81ED-4DB2-BD59-A6C34878D82A}">
                    <a16:rowId xmlns:a16="http://schemas.microsoft.com/office/drawing/2014/main" val="387885210"/>
                  </a:ext>
                </a:extLst>
              </a:tr>
              <a:tr h="1749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err="1">
                          <a:solidFill>
                            <a:schemeClr val="dk1"/>
                          </a:solidFill>
                          <a:effectLst/>
                          <a:latin typeface="+mn-lt"/>
                          <a:ea typeface="+mn-ea"/>
                          <a:cs typeface="+mn-cs"/>
                        </a:rPr>
                        <a:t>mean_x_pixels</a:t>
                      </a:r>
                      <a:endParaRPr lang="en-US" sz="1200" b="0" i="0" u="none" strike="noStrike" kern="1200" dirty="0">
                        <a:solidFill>
                          <a:schemeClr val="dk1"/>
                        </a:solidFill>
                        <a:effectLst/>
                        <a:latin typeface="+mn-lt"/>
                        <a:ea typeface="+mn-ea"/>
                        <a:cs typeface="+mn-cs"/>
                      </a:endParaRPr>
                    </a:p>
                  </a:txBody>
                  <a:tcPr/>
                </a:tc>
                <a:tc>
                  <a:txBody>
                    <a:bodyPr/>
                    <a:lstStyle/>
                    <a:p>
                      <a:r>
                        <a:rPr lang="en-US" sz="1200" b="0" i="0" u="none" strike="noStrike" kern="1200" dirty="0">
                          <a:solidFill>
                            <a:schemeClr val="dk1"/>
                          </a:solidFill>
                          <a:effectLst/>
                          <a:latin typeface="+mn-lt"/>
                          <a:ea typeface="+mn-ea"/>
                          <a:cs typeface="+mn-cs"/>
                        </a:rPr>
                        <a:t>mean x of on pixels in box (integer)</a:t>
                      </a:r>
                      <a:endParaRPr lang="en-US" sz="1200" dirty="0"/>
                    </a:p>
                  </a:txBody>
                  <a:tcPr/>
                </a:tc>
                <a:extLst>
                  <a:ext uri="{0D108BD9-81ED-4DB2-BD59-A6C34878D82A}">
                    <a16:rowId xmlns:a16="http://schemas.microsoft.com/office/drawing/2014/main" val="1061033046"/>
                  </a:ext>
                </a:extLst>
              </a:tr>
              <a:tr h="1749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err="1">
                          <a:solidFill>
                            <a:schemeClr val="dk1"/>
                          </a:solidFill>
                          <a:effectLst/>
                          <a:latin typeface="+mn-lt"/>
                          <a:ea typeface="+mn-ea"/>
                          <a:cs typeface="+mn-cs"/>
                        </a:rPr>
                        <a:t>mean_y_pixels</a:t>
                      </a:r>
                      <a:endParaRPr lang="en-US" sz="1200" b="0" i="0" u="none" strike="noStrike" kern="1200" dirty="0">
                        <a:solidFill>
                          <a:schemeClr val="dk1"/>
                        </a:solidFill>
                        <a:effectLst/>
                        <a:latin typeface="+mn-lt"/>
                        <a:ea typeface="+mn-ea"/>
                        <a:cs typeface="+mn-cs"/>
                      </a:endParaRPr>
                    </a:p>
                  </a:txBody>
                  <a:tcPr/>
                </a:tc>
                <a:tc>
                  <a:txBody>
                    <a:bodyPr/>
                    <a:lstStyle/>
                    <a:p>
                      <a:r>
                        <a:rPr lang="en-US" sz="1200" b="0" i="0" u="none" strike="noStrike" kern="1200" dirty="0">
                          <a:solidFill>
                            <a:schemeClr val="dk1"/>
                          </a:solidFill>
                          <a:effectLst/>
                          <a:latin typeface="+mn-lt"/>
                          <a:ea typeface="+mn-ea"/>
                          <a:cs typeface="+mn-cs"/>
                        </a:rPr>
                        <a:t>mean y of on pixels in box (integer)</a:t>
                      </a:r>
                      <a:endParaRPr lang="en-US" sz="1200" dirty="0"/>
                    </a:p>
                  </a:txBody>
                  <a:tcPr/>
                </a:tc>
                <a:extLst>
                  <a:ext uri="{0D108BD9-81ED-4DB2-BD59-A6C34878D82A}">
                    <a16:rowId xmlns:a16="http://schemas.microsoft.com/office/drawing/2014/main" val="1223313378"/>
                  </a:ext>
                </a:extLst>
              </a:tr>
              <a:tr h="1749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err="1">
                          <a:solidFill>
                            <a:schemeClr val="dk1"/>
                          </a:solidFill>
                          <a:effectLst/>
                          <a:latin typeface="+mn-lt"/>
                          <a:ea typeface="+mn-ea"/>
                          <a:cs typeface="+mn-cs"/>
                        </a:rPr>
                        <a:t>mean_x_variance</a:t>
                      </a:r>
                      <a:endParaRPr lang="en-US" sz="1200" b="0" i="0" u="none" strike="noStrike" kern="1200" dirty="0">
                        <a:solidFill>
                          <a:schemeClr val="dk1"/>
                        </a:solidFill>
                        <a:effectLst/>
                        <a:latin typeface="+mn-lt"/>
                        <a:ea typeface="+mn-ea"/>
                        <a:cs typeface="+mn-cs"/>
                      </a:endParaRPr>
                    </a:p>
                  </a:txBody>
                  <a:tcPr/>
                </a:tc>
                <a:tc>
                  <a:txBody>
                    <a:bodyPr/>
                    <a:lstStyle/>
                    <a:p>
                      <a:r>
                        <a:rPr lang="en-US" sz="1200" b="0" i="0" u="none" strike="noStrike" kern="1200" dirty="0">
                          <a:solidFill>
                            <a:schemeClr val="dk1"/>
                          </a:solidFill>
                          <a:effectLst/>
                          <a:latin typeface="+mn-lt"/>
                          <a:ea typeface="+mn-ea"/>
                          <a:cs typeface="+mn-cs"/>
                        </a:rPr>
                        <a:t>mean x variance (integer)</a:t>
                      </a:r>
                      <a:endParaRPr lang="en-US" sz="1200" dirty="0"/>
                    </a:p>
                  </a:txBody>
                  <a:tcPr/>
                </a:tc>
                <a:extLst>
                  <a:ext uri="{0D108BD9-81ED-4DB2-BD59-A6C34878D82A}">
                    <a16:rowId xmlns:a16="http://schemas.microsoft.com/office/drawing/2014/main" val="557027710"/>
                  </a:ext>
                </a:extLst>
              </a:tr>
              <a:tr h="1749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err="1">
                          <a:solidFill>
                            <a:schemeClr val="dk1"/>
                          </a:solidFill>
                          <a:effectLst/>
                          <a:latin typeface="+mn-lt"/>
                          <a:ea typeface="+mn-ea"/>
                          <a:cs typeface="+mn-cs"/>
                        </a:rPr>
                        <a:t>mean_y_variance</a:t>
                      </a:r>
                      <a:endParaRPr lang="en-US" sz="1200" b="0" i="0" u="none" strike="noStrike" kern="1200" dirty="0">
                        <a:solidFill>
                          <a:schemeClr val="dk1"/>
                        </a:solidFill>
                        <a:effectLst/>
                        <a:latin typeface="+mn-lt"/>
                        <a:ea typeface="+mn-ea"/>
                        <a:cs typeface="+mn-cs"/>
                      </a:endParaRPr>
                    </a:p>
                  </a:txBody>
                  <a:tcPr/>
                </a:tc>
                <a:tc>
                  <a:txBody>
                    <a:bodyPr/>
                    <a:lstStyle/>
                    <a:p>
                      <a:r>
                        <a:rPr lang="en-US" sz="1200" b="0" i="0" u="none" strike="noStrike" kern="1200" dirty="0">
                          <a:solidFill>
                            <a:schemeClr val="dk1"/>
                          </a:solidFill>
                          <a:effectLst/>
                          <a:latin typeface="+mn-lt"/>
                          <a:ea typeface="+mn-ea"/>
                          <a:cs typeface="+mn-cs"/>
                        </a:rPr>
                        <a:t>mean y variance (integer)</a:t>
                      </a:r>
                      <a:endParaRPr lang="en-US" sz="1200" dirty="0"/>
                    </a:p>
                  </a:txBody>
                  <a:tcPr/>
                </a:tc>
                <a:extLst>
                  <a:ext uri="{0D108BD9-81ED-4DB2-BD59-A6C34878D82A}">
                    <a16:rowId xmlns:a16="http://schemas.microsoft.com/office/drawing/2014/main" val="3095783141"/>
                  </a:ext>
                </a:extLst>
              </a:tr>
              <a:tr h="1749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err="1">
                          <a:solidFill>
                            <a:schemeClr val="dk1"/>
                          </a:solidFill>
                          <a:effectLst/>
                          <a:latin typeface="+mn-lt"/>
                          <a:ea typeface="+mn-ea"/>
                          <a:cs typeface="+mn-cs"/>
                        </a:rPr>
                        <a:t>mean_xy_corr</a:t>
                      </a:r>
                      <a:endParaRPr lang="en-US" sz="1200" b="0" i="0" u="none" strike="noStrike" kern="1200" dirty="0">
                        <a:solidFill>
                          <a:schemeClr val="dk1"/>
                        </a:solidFill>
                        <a:effectLst/>
                        <a:latin typeface="+mn-lt"/>
                        <a:ea typeface="+mn-ea"/>
                        <a:cs typeface="+mn-cs"/>
                      </a:endParaRPr>
                    </a:p>
                  </a:txBody>
                  <a:tcPr/>
                </a:tc>
                <a:tc>
                  <a:txBody>
                    <a:bodyPr/>
                    <a:lstStyle/>
                    <a:p>
                      <a:r>
                        <a:rPr lang="en-US" sz="1200" b="0" i="0" u="none" strike="noStrike" kern="1200" dirty="0">
                          <a:solidFill>
                            <a:schemeClr val="dk1"/>
                          </a:solidFill>
                          <a:effectLst/>
                          <a:latin typeface="+mn-lt"/>
                          <a:ea typeface="+mn-ea"/>
                          <a:cs typeface="+mn-cs"/>
                        </a:rPr>
                        <a:t>mean x y correlation (integer)</a:t>
                      </a:r>
                      <a:endParaRPr lang="en-US" sz="1200" dirty="0"/>
                    </a:p>
                  </a:txBody>
                  <a:tcPr/>
                </a:tc>
                <a:extLst>
                  <a:ext uri="{0D108BD9-81ED-4DB2-BD59-A6C34878D82A}">
                    <a16:rowId xmlns:a16="http://schemas.microsoft.com/office/drawing/2014/main" val="3902037715"/>
                  </a:ext>
                </a:extLst>
              </a:tr>
              <a:tr h="1749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dk1"/>
                          </a:solidFill>
                          <a:effectLst/>
                          <a:latin typeface="+mn-lt"/>
                          <a:ea typeface="+mn-ea"/>
                          <a:cs typeface="+mn-cs"/>
                        </a:rPr>
                        <a:t>mean_x2y</a:t>
                      </a:r>
                    </a:p>
                  </a:txBody>
                  <a:tcPr/>
                </a:tc>
                <a:tc>
                  <a:txBody>
                    <a:bodyPr/>
                    <a:lstStyle/>
                    <a:p>
                      <a:r>
                        <a:rPr lang="en-US" sz="1200" b="0" i="0" u="none" strike="noStrike" kern="1200" dirty="0">
                          <a:solidFill>
                            <a:schemeClr val="dk1"/>
                          </a:solidFill>
                          <a:effectLst/>
                          <a:latin typeface="+mn-lt"/>
                          <a:ea typeface="+mn-ea"/>
                          <a:cs typeface="+mn-cs"/>
                        </a:rPr>
                        <a:t>mean of x * x * y (integer)</a:t>
                      </a:r>
                      <a:endParaRPr lang="en-US" sz="1200" dirty="0"/>
                    </a:p>
                  </a:txBody>
                  <a:tcPr/>
                </a:tc>
                <a:extLst>
                  <a:ext uri="{0D108BD9-81ED-4DB2-BD59-A6C34878D82A}">
                    <a16:rowId xmlns:a16="http://schemas.microsoft.com/office/drawing/2014/main" val="4040178827"/>
                  </a:ext>
                </a:extLst>
              </a:tr>
              <a:tr h="1749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dk1"/>
                          </a:solidFill>
                          <a:effectLst/>
                          <a:latin typeface="+mn-lt"/>
                          <a:ea typeface="+mn-ea"/>
                          <a:cs typeface="+mn-cs"/>
                        </a:rPr>
                        <a:t>mean_xy2</a:t>
                      </a:r>
                    </a:p>
                  </a:txBody>
                  <a:tcPr/>
                </a:tc>
                <a:tc>
                  <a:txBody>
                    <a:bodyPr/>
                    <a:lstStyle/>
                    <a:p>
                      <a:r>
                        <a:rPr lang="en-US" sz="1200" b="0" i="0" u="none" strike="noStrike" kern="1200" dirty="0">
                          <a:solidFill>
                            <a:schemeClr val="dk1"/>
                          </a:solidFill>
                          <a:effectLst/>
                          <a:latin typeface="+mn-lt"/>
                          <a:ea typeface="+mn-ea"/>
                          <a:cs typeface="+mn-cs"/>
                        </a:rPr>
                        <a:t>mean of x * y * y (integer)</a:t>
                      </a:r>
                      <a:endParaRPr lang="en-US" sz="1200" dirty="0"/>
                    </a:p>
                  </a:txBody>
                  <a:tcPr/>
                </a:tc>
                <a:extLst>
                  <a:ext uri="{0D108BD9-81ED-4DB2-BD59-A6C34878D82A}">
                    <a16:rowId xmlns:a16="http://schemas.microsoft.com/office/drawing/2014/main" val="3182565487"/>
                  </a:ext>
                </a:extLst>
              </a:tr>
              <a:tr h="1749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err="1">
                          <a:solidFill>
                            <a:schemeClr val="dk1"/>
                          </a:solidFill>
                          <a:effectLst/>
                          <a:latin typeface="+mn-lt"/>
                          <a:ea typeface="+mn-ea"/>
                          <a:cs typeface="+mn-cs"/>
                        </a:rPr>
                        <a:t>x_edge</a:t>
                      </a:r>
                      <a:endParaRPr lang="en-US" sz="1200" b="0" i="0" u="none" strike="noStrike" kern="1200" dirty="0">
                        <a:solidFill>
                          <a:schemeClr val="dk1"/>
                        </a:solidFill>
                        <a:effectLst/>
                        <a:latin typeface="+mn-lt"/>
                        <a:ea typeface="+mn-ea"/>
                        <a:cs typeface="+mn-cs"/>
                      </a:endParaRPr>
                    </a:p>
                  </a:txBody>
                  <a:tcPr/>
                </a:tc>
                <a:tc>
                  <a:txBody>
                    <a:bodyPr/>
                    <a:lstStyle/>
                    <a:p>
                      <a:r>
                        <a:rPr lang="en-US" sz="1200" b="0" i="0" u="none" strike="noStrike" kern="1200" dirty="0">
                          <a:solidFill>
                            <a:schemeClr val="dk1"/>
                          </a:solidFill>
                          <a:effectLst/>
                          <a:latin typeface="+mn-lt"/>
                          <a:ea typeface="+mn-ea"/>
                          <a:cs typeface="+mn-cs"/>
                        </a:rPr>
                        <a:t>mean edge count left to right (integer)</a:t>
                      </a:r>
                      <a:endParaRPr lang="en-US" sz="1200" dirty="0"/>
                    </a:p>
                  </a:txBody>
                  <a:tcPr/>
                </a:tc>
                <a:extLst>
                  <a:ext uri="{0D108BD9-81ED-4DB2-BD59-A6C34878D82A}">
                    <a16:rowId xmlns:a16="http://schemas.microsoft.com/office/drawing/2014/main" val="642337765"/>
                  </a:ext>
                </a:extLst>
              </a:tr>
              <a:tr h="1749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err="1">
                          <a:solidFill>
                            <a:schemeClr val="dk1"/>
                          </a:solidFill>
                          <a:effectLst/>
                          <a:latin typeface="+mn-lt"/>
                          <a:ea typeface="+mn-ea"/>
                          <a:cs typeface="+mn-cs"/>
                        </a:rPr>
                        <a:t>x_edgey</a:t>
                      </a:r>
                      <a:endParaRPr lang="en-US" sz="1200" b="0" i="0" u="none" strike="noStrike" kern="1200" dirty="0">
                        <a:solidFill>
                          <a:schemeClr val="dk1"/>
                        </a:solidFill>
                        <a:effectLst/>
                        <a:latin typeface="+mn-lt"/>
                        <a:ea typeface="+mn-ea"/>
                        <a:cs typeface="+mn-cs"/>
                      </a:endParaRPr>
                    </a:p>
                  </a:txBody>
                  <a:tcPr/>
                </a:tc>
                <a:tc>
                  <a:txBody>
                    <a:bodyPr/>
                    <a:lstStyle/>
                    <a:p>
                      <a:r>
                        <a:rPr lang="en-US" sz="1200" b="0" i="0" u="none" strike="noStrike" kern="1200" dirty="0">
                          <a:solidFill>
                            <a:schemeClr val="dk1"/>
                          </a:solidFill>
                          <a:effectLst/>
                          <a:latin typeface="+mn-lt"/>
                          <a:ea typeface="+mn-ea"/>
                          <a:cs typeface="+mn-cs"/>
                        </a:rPr>
                        <a:t>correlation of x-edge with y (integer)</a:t>
                      </a:r>
                      <a:endParaRPr lang="en-US" sz="1200" dirty="0"/>
                    </a:p>
                  </a:txBody>
                  <a:tcPr/>
                </a:tc>
                <a:extLst>
                  <a:ext uri="{0D108BD9-81ED-4DB2-BD59-A6C34878D82A}">
                    <a16:rowId xmlns:a16="http://schemas.microsoft.com/office/drawing/2014/main" val="3323827141"/>
                  </a:ext>
                </a:extLst>
              </a:tr>
              <a:tr h="1749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err="1">
                          <a:solidFill>
                            <a:schemeClr val="dk1"/>
                          </a:solidFill>
                          <a:effectLst/>
                          <a:latin typeface="+mn-lt"/>
                          <a:ea typeface="+mn-ea"/>
                          <a:cs typeface="+mn-cs"/>
                        </a:rPr>
                        <a:t>y_edge</a:t>
                      </a:r>
                      <a:endParaRPr lang="en-US" sz="1200" b="0" i="0" u="none" strike="noStrike" kern="1200" dirty="0">
                        <a:solidFill>
                          <a:schemeClr val="dk1"/>
                        </a:solidFill>
                        <a:effectLst/>
                        <a:latin typeface="+mn-lt"/>
                        <a:ea typeface="+mn-ea"/>
                        <a:cs typeface="+mn-cs"/>
                      </a:endParaRPr>
                    </a:p>
                  </a:txBody>
                  <a:tcPr/>
                </a:tc>
                <a:tc>
                  <a:txBody>
                    <a:bodyPr/>
                    <a:lstStyle/>
                    <a:p>
                      <a:r>
                        <a:rPr lang="en-US" sz="1200" b="0" i="0" u="none" strike="noStrike" kern="1200" dirty="0">
                          <a:solidFill>
                            <a:schemeClr val="dk1"/>
                          </a:solidFill>
                          <a:effectLst/>
                          <a:latin typeface="+mn-lt"/>
                          <a:ea typeface="+mn-ea"/>
                          <a:cs typeface="+mn-cs"/>
                        </a:rPr>
                        <a:t>mean edge count bottom to top (integer)</a:t>
                      </a:r>
                      <a:endParaRPr lang="en-US" sz="1200" dirty="0"/>
                    </a:p>
                  </a:txBody>
                  <a:tcPr/>
                </a:tc>
                <a:extLst>
                  <a:ext uri="{0D108BD9-81ED-4DB2-BD59-A6C34878D82A}">
                    <a16:rowId xmlns:a16="http://schemas.microsoft.com/office/drawing/2014/main" val="1939955396"/>
                  </a:ext>
                </a:extLst>
              </a:tr>
              <a:tr h="1749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err="1">
                          <a:solidFill>
                            <a:schemeClr val="dk1"/>
                          </a:solidFill>
                          <a:effectLst/>
                          <a:latin typeface="+mn-lt"/>
                          <a:ea typeface="+mn-ea"/>
                          <a:cs typeface="+mn-cs"/>
                        </a:rPr>
                        <a:t>y_edgex</a:t>
                      </a:r>
                      <a:endParaRPr lang="en-US" sz="1200" b="0" i="0" u="none" strike="noStrike" kern="1200" dirty="0">
                        <a:solidFill>
                          <a:schemeClr val="dk1"/>
                        </a:solidFill>
                        <a:effectLst/>
                        <a:latin typeface="+mn-lt"/>
                        <a:ea typeface="+mn-ea"/>
                        <a:cs typeface="+mn-cs"/>
                      </a:endParaRPr>
                    </a:p>
                  </a:txBody>
                  <a:tcPr/>
                </a:tc>
                <a:tc>
                  <a:txBody>
                    <a:bodyPr/>
                    <a:lstStyle/>
                    <a:p>
                      <a:r>
                        <a:rPr lang="en-US" sz="1200" b="0" i="0" u="none" strike="noStrike" kern="1200" dirty="0">
                          <a:solidFill>
                            <a:schemeClr val="dk1"/>
                          </a:solidFill>
                          <a:effectLst/>
                          <a:latin typeface="+mn-lt"/>
                          <a:ea typeface="+mn-ea"/>
                          <a:cs typeface="+mn-cs"/>
                        </a:rPr>
                        <a:t>correlation of y-edge with x (integer)</a:t>
                      </a:r>
                      <a:endParaRPr lang="en-US" sz="1200" dirty="0"/>
                    </a:p>
                  </a:txBody>
                  <a:tcPr/>
                </a:tc>
                <a:extLst>
                  <a:ext uri="{0D108BD9-81ED-4DB2-BD59-A6C34878D82A}">
                    <a16:rowId xmlns:a16="http://schemas.microsoft.com/office/drawing/2014/main" val="4181479387"/>
                  </a:ext>
                </a:extLst>
              </a:tr>
            </a:tbl>
          </a:graphicData>
        </a:graphic>
      </p:graphicFrame>
      <p:pic>
        <p:nvPicPr>
          <p:cNvPr id="6" name="Picture 5" descr="A picture containing clock, old&#10;&#10;Description automatically generated">
            <a:extLst>
              <a:ext uri="{FF2B5EF4-FFF2-40B4-BE49-F238E27FC236}">
                <a16:creationId xmlns:a16="http://schemas.microsoft.com/office/drawing/2014/main" id="{F90796EE-E4ED-AF4A-ABBC-B8F8630E1C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36316" y="1883087"/>
            <a:ext cx="2912605" cy="2661851"/>
          </a:xfrm>
          <a:prstGeom prst="rect">
            <a:avLst/>
          </a:prstGeom>
        </p:spPr>
      </p:pic>
    </p:spTree>
    <p:extLst>
      <p:ext uri="{BB962C8B-B14F-4D97-AF65-F5344CB8AC3E}">
        <p14:creationId xmlns:p14="http://schemas.microsoft.com/office/powerpoint/2010/main" val="28160062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D4B087-BF00-BB4C-B6C5-E1D27E6FA464}"/>
              </a:ext>
            </a:extLst>
          </p:cNvPr>
          <p:cNvSpPr>
            <a:spLocks noGrp="1"/>
          </p:cNvSpPr>
          <p:nvPr>
            <p:ph type="title"/>
          </p:nvPr>
        </p:nvSpPr>
        <p:spPr/>
        <p:txBody>
          <a:bodyPr>
            <a:normAutofit/>
          </a:bodyPr>
          <a:lstStyle/>
          <a:p>
            <a:r>
              <a:rPr lang="en-US" sz="4800" dirty="0"/>
              <a:t>Data distribution &amp; imbalance validation</a:t>
            </a:r>
          </a:p>
        </p:txBody>
      </p:sp>
      <p:pic>
        <p:nvPicPr>
          <p:cNvPr id="4" name="Picture 3">
            <a:extLst>
              <a:ext uri="{FF2B5EF4-FFF2-40B4-BE49-F238E27FC236}">
                <a16:creationId xmlns:a16="http://schemas.microsoft.com/office/drawing/2014/main" id="{3E9B1FF2-FBE9-874D-9A10-EDC9C8DE7055}"/>
              </a:ext>
            </a:extLst>
          </p:cNvPr>
          <p:cNvPicPr>
            <a:picLocks noChangeAspect="1"/>
          </p:cNvPicPr>
          <p:nvPr/>
        </p:nvPicPr>
        <p:blipFill>
          <a:blip r:embed="rId2"/>
          <a:stretch>
            <a:fillRect/>
          </a:stretch>
        </p:blipFill>
        <p:spPr>
          <a:xfrm>
            <a:off x="383059" y="1802696"/>
            <a:ext cx="7095163" cy="5055304"/>
          </a:xfrm>
          <a:prstGeom prst="rect">
            <a:avLst/>
          </a:prstGeom>
        </p:spPr>
      </p:pic>
      <p:pic>
        <p:nvPicPr>
          <p:cNvPr id="5" name="Picture 4">
            <a:extLst>
              <a:ext uri="{FF2B5EF4-FFF2-40B4-BE49-F238E27FC236}">
                <a16:creationId xmlns:a16="http://schemas.microsoft.com/office/drawing/2014/main" id="{B7B61A27-7412-E44B-8001-D1CF5699ECA6}"/>
              </a:ext>
            </a:extLst>
          </p:cNvPr>
          <p:cNvPicPr>
            <a:picLocks noChangeAspect="1"/>
          </p:cNvPicPr>
          <p:nvPr/>
        </p:nvPicPr>
        <p:blipFill>
          <a:blip r:embed="rId3"/>
          <a:stretch>
            <a:fillRect/>
          </a:stretch>
        </p:blipFill>
        <p:spPr>
          <a:xfrm>
            <a:off x="7936470" y="2172212"/>
            <a:ext cx="3708400" cy="1104900"/>
          </a:xfrm>
          <a:prstGeom prst="rect">
            <a:avLst/>
          </a:prstGeom>
        </p:spPr>
      </p:pic>
      <p:sp>
        <p:nvSpPr>
          <p:cNvPr id="6" name="TextBox 5">
            <a:extLst>
              <a:ext uri="{FF2B5EF4-FFF2-40B4-BE49-F238E27FC236}">
                <a16:creationId xmlns:a16="http://schemas.microsoft.com/office/drawing/2014/main" id="{FDCBBB45-7B79-BA4E-820C-51E9CF88649B}"/>
              </a:ext>
            </a:extLst>
          </p:cNvPr>
          <p:cNvSpPr txBox="1"/>
          <p:nvPr/>
        </p:nvSpPr>
        <p:spPr>
          <a:xfrm>
            <a:off x="8731758" y="1802880"/>
            <a:ext cx="2106602" cy="369332"/>
          </a:xfrm>
          <a:prstGeom prst="rect">
            <a:avLst/>
          </a:prstGeom>
          <a:noFill/>
        </p:spPr>
        <p:txBody>
          <a:bodyPr wrap="none" rtlCol="0">
            <a:spAutoFit/>
          </a:bodyPr>
          <a:lstStyle/>
          <a:p>
            <a:r>
              <a:rPr lang="en-US" dirty="0"/>
              <a:t>Shannon </a:t>
            </a:r>
            <a:r>
              <a:rPr lang="en-US" dirty="0" err="1"/>
              <a:t>entrophy</a:t>
            </a:r>
            <a:endParaRPr lang="en-US" dirty="0"/>
          </a:p>
        </p:txBody>
      </p:sp>
      <p:sp>
        <p:nvSpPr>
          <p:cNvPr id="7" name="TextBox 6">
            <a:extLst>
              <a:ext uri="{FF2B5EF4-FFF2-40B4-BE49-F238E27FC236}">
                <a16:creationId xmlns:a16="http://schemas.microsoft.com/office/drawing/2014/main" id="{390765BD-A5DC-E44A-B857-0F774C38DB7C}"/>
              </a:ext>
            </a:extLst>
          </p:cNvPr>
          <p:cNvSpPr txBox="1"/>
          <p:nvPr/>
        </p:nvSpPr>
        <p:spPr>
          <a:xfrm>
            <a:off x="8093676" y="3361034"/>
            <a:ext cx="3352200" cy="1477328"/>
          </a:xfrm>
          <a:prstGeom prst="rect">
            <a:avLst/>
          </a:prstGeom>
          <a:noFill/>
        </p:spPr>
        <p:txBody>
          <a:bodyPr wrap="none" rtlCol="0">
            <a:spAutoFit/>
          </a:bodyPr>
          <a:lstStyle/>
          <a:p>
            <a:r>
              <a:rPr lang="en-US" sz="2400" dirty="0"/>
              <a:t>BL = </a:t>
            </a:r>
            <a:r>
              <a:rPr lang="en-US" sz="2400" i="1" dirty="0"/>
              <a:t>H</a:t>
            </a:r>
            <a:r>
              <a:rPr lang="en-US" sz="2400" dirty="0"/>
              <a:t> / log(</a:t>
            </a:r>
            <a:r>
              <a:rPr lang="en-US" sz="2400" i="1" dirty="0"/>
              <a:t>k</a:t>
            </a:r>
            <a:r>
              <a:rPr lang="en-US" dirty="0"/>
              <a:t>)</a:t>
            </a:r>
          </a:p>
          <a:p>
            <a:endParaRPr lang="en-US" dirty="0"/>
          </a:p>
          <a:p>
            <a:r>
              <a:rPr lang="en-US" sz="2400" dirty="0"/>
              <a:t>P</a:t>
            </a:r>
            <a:r>
              <a:rPr lang="en-US" sz="2400" baseline="-25000" dirty="0"/>
              <a:t>i</a:t>
            </a:r>
            <a:r>
              <a:rPr lang="en-US" dirty="0"/>
              <a:t> is probability of each class</a:t>
            </a:r>
          </a:p>
          <a:p>
            <a:r>
              <a:rPr lang="en-US" sz="2400" i="1" dirty="0"/>
              <a:t>k</a:t>
            </a:r>
            <a:r>
              <a:rPr lang="en-US" dirty="0"/>
              <a:t> is the number of class</a:t>
            </a:r>
            <a:endParaRPr lang="en-US" baseline="-25000" dirty="0"/>
          </a:p>
        </p:txBody>
      </p:sp>
      <p:sp>
        <p:nvSpPr>
          <p:cNvPr id="8" name="TextBox 7">
            <a:extLst>
              <a:ext uri="{FF2B5EF4-FFF2-40B4-BE49-F238E27FC236}">
                <a16:creationId xmlns:a16="http://schemas.microsoft.com/office/drawing/2014/main" id="{49F5DAB8-BCFF-5242-A576-8B977A440464}"/>
              </a:ext>
            </a:extLst>
          </p:cNvPr>
          <p:cNvSpPr txBox="1"/>
          <p:nvPr/>
        </p:nvSpPr>
        <p:spPr>
          <a:xfrm>
            <a:off x="8093676" y="5008602"/>
            <a:ext cx="2996333" cy="830997"/>
          </a:xfrm>
          <a:prstGeom prst="rect">
            <a:avLst/>
          </a:prstGeom>
          <a:noFill/>
        </p:spPr>
        <p:txBody>
          <a:bodyPr wrap="none" rtlCol="0">
            <a:spAutoFit/>
          </a:bodyPr>
          <a:lstStyle/>
          <a:p>
            <a:r>
              <a:rPr lang="en-US" sz="2400" dirty="0"/>
              <a:t>BL = 1 </a:t>
            </a:r>
            <a:r>
              <a:rPr lang="en-US" sz="2400" dirty="0">
                <a:sym typeface="Wingdings" pitchFamily="2" charset="2"/>
              </a:rPr>
              <a:t> </a:t>
            </a:r>
            <a:r>
              <a:rPr lang="en-US" sz="2400" dirty="0">
                <a:solidFill>
                  <a:srgbClr val="00B050"/>
                </a:solidFill>
                <a:sym typeface="Wingdings" pitchFamily="2" charset="2"/>
              </a:rPr>
              <a:t>Balance</a:t>
            </a:r>
          </a:p>
          <a:p>
            <a:r>
              <a:rPr lang="en-US" sz="2400" dirty="0">
                <a:sym typeface="Wingdings" pitchFamily="2" charset="2"/>
              </a:rPr>
              <a:t>BL = 0 </a:t>
            </a:r>
            <a:r>
              <a:rPr lang="en-US" sz="2400" dirty="0"/>
              <a:t> </a:t>
            </a:r>
            <a:r>
              <a:rPr lang="en-US" sz="2400" dirty="0">
                <a:solidFill>
                  <a:srgbClr val="FF0000"/>
                </a:solidFill>
              </a:rPr>
              <a:t>Imbalance</a:t>
            </a:r>
            <a:endParaRPr lang="en-US" dirty="0">
              <a:solidFill>
                <a:srgbClr val="FF0000"/>
              </a:solidFill>
            </a:endParaRPr>
          </a:p>
        </p:txBody>
      </p:sp>
      <p:sp>
        <p:nvSpPr>
          <p:cNvPr id="9" name="TextBox 8">
            <a:extLst>
              <a:ext uri="{FF2B5EF4-FFF2-40B4-BE49-F238E27FC236}">
                <a16:creationId xmlns:a16="http://schemas.microsoft.com/office/drawing/2014/main" id="{4729ACC4-5D24-104D-B6E0-BF154B000962}"/>
              </a:ext>
            </a:extLst>
          </p:cNvPr>
          <p:cNvSpPr txBox="1"/>
          <p:nvPr/>
        </p:nvSpPr>
        <p:spPr>
          <a:xfrm>
            <a:off x="8192530" y="6128951"/>
            <a:ext cx="2776722" cy="369332"/>
          </a:xfrm>
          <a:prstGeom prst="rect">
            <a:avLst/>
          </a:prstGeom>
          <a:noFill/>
          <a:ln>
            <a:solidFill>
              <a:srgbClr val="0070C0"/>
            </a:solidFill>
          </a:ln>
        </p:spPr>
        <p:txBody>
          <a:bodyPr wrap="none" rtlCol="0">
            <a:spAutoFit/>
          </a:bodyPr>
          <a:lstStyle/>
          <a:p>
            <a:r>
              <a:rPr lang="en-US" dirty="0"/>
              <a:t>BL = 0.999866184526204</a:t>
            </a:r>
          </a:p>
        </p:txBody>
      </p:sp>
    </p:spTree>
    <p:extLst>
      <p:ext uri="{BB962C8B-B14F-4D97-AF65-F5344CB8AC3E}">
        <p14:creationId xmlns:p14="http://schemas.microsoft.com/office/powerpoint/2010/main" val="11421257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E1DF5-8A4F-9343-B178-74AA01A89959}"/>
              </a:ext>
            </a:extLst>
          </p:cNvPr>
          <p:cNvSpPr>
            <a:spLocks noGrp="1"/>
          </p:cNvSpPr>
          <p:nvPr>
            <p:ph type="title"/>
          </p:nvPr>
        </p:nvSpPr>
        <p:spPr/>
        <p:txBody>
          <a:bodyPr/>
          <a:lstStyle/>
          <a:p>
            <a:r>
              <a:rPr lang="en-US" dirty="0"/>
              <a:t>Data preprocessing</a:t>
            </a:r>
          </a:p>
        </p:txBody>
      </p:sp>
      <p:sp>
        <p:nvSpPr>
          <p:cNvPr id="3" name="Content Placeholder 2">
            <a:extLst>
              <a:ext uri="{FF2B5EF4-FFF2-40B4-BE49-F238E27FC236}">
                <a16:creationId xmlns:a16="http://schemas.microsoft.com/office/drawing/2014/main" id="{FF7567FF-A0F5-CB4E-A00E-78601ED33EFC}"/>
              </a:ext>
            </a:extLst>
          </p:cNvPr>
          <p:cNvSpPr>
            <a:spLocks noGrp="1"/>
          </p:cNvSpPr>
          <p:nvPr>
            <p:ph idx="1"/>
          </p:nvPr>
        </p:nvSpPr>
        <p:spPr/>
        <p:txBody>
          <a:bodyPr/>
          <a:lstStyle/>
          <a:p>
            <a:r>
              <a:rPr lang="en-US" dirty="0"/>
              <a:t>Splitting – separate label and features</a:t>
            </a:r>
          </a:p>
          <a:p>
            <a:pPr lvl="1"/>
            <a:r>
              <a:rPr lang="en-US" dirty="0" err="1"/>
              <a:t>letters_labels</a:t>
            </a:r>
            <a:r>
              <a:rPr lang="en-US" dirty="0"/>
              <a:t> = </a:t>
            </a:r>
            <a:r>
              <a:rPr lang="en-US" dirty="0" err="1"/>
              <a:t>letters_data_raw</a:t>
            </a:r>
            <a:r>
              <a:rPr lang="en-US" dirty="0"/>
              <a:t>['letter']</a:t>
            </a:r>
          </a:p>
          <a:p>
            <a:pPr lvl="1"/>
            <a:r>
              <a:rPr lang="en-US" dirty="0" err="1"/>
              <a:t>letters_data</a:t>
            </a:r>
            <a:r>
              <a:rPr lang="en-US" dirty="0"/>
              <a:t> = </a:t>
            </a:r>
            <a:r>
              <a:rPr lang="en-US" dirty="0" err="1"/>
              <a:t>letters_data_raw.drop</a:t>
            </a:r>
            <a:r>
              <a:rPr lang="en-US" dirty="0"/>
              <a:t>(columns=['letter'])</a:t>
            </a:r>
          </a:p>
          <a:p>
            <a:r>
              <a:rPr lang="en-US" dirty="0"/>
              <a:t>Factorize label</a:t>
            </a:r>
          </a:p>
          <a:p>
            <a:pPr lvl="1"/>
            <a:r>
              <a:rPr lang="en-US" dirty="0" err="1"/>
              <a:t>letters_labels</a:t>
            </a:r>
            <a:r>
              <a:rPr lang="en-US" dirty="0"/>
              <a:t> = </a:t>
            </a:r>
            <a:r>
              <a:rPr lang="en-US" dirty="0" err="1"/>
              <a:t>pd.factorize</a:t>
            </a:r>
            <a:r>
              <a:rPr lang="en-US" dirty="0"/>
              <a:t>(</a:t>
            </a:r>
            <a:r>
              <a:rPr lang="en-US" dirty="0" err="1"/>
              <a:t>letters_labels</a:t>
            </a:r>
            <a:r>
              <a:rPr lang="en-US" dirty="0"/>
              <a:t>)[0]</a:t>
            </a:r>
          </a:p>
          <a:p>
            <a:r>
              <a:rPr lang="en-US" dirty="0"/>
              <a:t>Standard scaling</a:t>
            </a:r>
          </a:p>
          <a:p>
            <a:pPr lvl="1"/>
            <a:r>
              <a:rPr lang="en-US" dirty="0"/>
              <a:t>from </a:t>
            </a:r>
            <a:r>
              <a:rPr lang="en-US" dirty="0" err="1"/>
              <a:t>sklearn.preprocessing</a:t>
            </a:r>
            <a:r>
              <a:rPr lang="en-US" dirty="0"/>
              <a:t> import </a:t>
            </a:r>
            <a:r>
              <a:rPr lang="en-US" dirty="0" err="1"/>
              <a:t>StandardScaler</a:t>
            </a:r>
            <a:r>
              <a:rPr lang="en-US" dirty="0"/>
              <a:t> </a:t>
            </a:r>
          </a:p>
          <a:p>
            <a:pPr lvl="1"/>
            <a:r>
              <a:rPr lang="en-US" dirty="0"/>
              <a:t># perform standard scaling</a:t>
            </a:r>
          </a:p>
          <a:p>
            <a:pPr lvl="1"/>
            <a:r>
              <a:rPr lang="en-US" dirty="0"/>
              <a:t>scaler = </a:t>
            </a:r>
            <a:r>
              <a:rPr lang="en-US" dirty="0" err="1"/>
              <a:t>StandardScaler</a:t>
            </a:r>
            <a:r>
              <a:rPr lang="en-US" dirty="0"/>
              <a:t>()  </a:t>
            </a:r>
          </a:p>
          <a:p>
            <a:pPr lvl="1"/>
            <a:r>
              <a:rPr lang="en-US" dirty="0" err="1"/>
              <a:t>scaler.fit</a:t>
            </a:r>
            <a:r>
              <a:rPr lang="en-US" dirty="0"/>
              <a:t>(</a:t>
            </a:r>
            <a:r>
              <a:rPr lang="en-US" dirty="0" err="1"/>
              <a:t>letters_data</a:t>
            </a:r>
            <a:r>
              <a:rPr lang="en-US" dirty="0"/>
              <a:t>)</a:t>
            </a:r>
          </a:p>
          <a:p>
            <a:pPr lvl="1"/>
            <a:r>
              <a:rPr lang="en-US" dirty="0" err="1"/>
              <a:t>letters_data_scaled</a:t>
            </a:r>
            <a:r>
              <a:rPr lang="en-US" dirty="0"/>
              <a:t> = </a:t>
            </a:r>
            <a:r>
              <a:rPr lang="en-US" dirty="0" err="1"/>
              <a:t>pd.DataFrame</a:t>
            </a:r>
            <a:r>
              <a:rPr lang="en-US" dirty="0"/>
              <a:t>(</a:t>
            </a:r>
            <a:r>
              <a:rPr lang="en-US" dirty="0" err="1"/>
              <a:t>scaler.transform</a:t>
            </a:r>
            <a:r>
              <a:rPr lang="en-US" dirty="0"/>
              <a:t>(</a:t>
            </a:r>
            <a:r>
              <a:rPr lang="en-US" dirty="0" err="1"/>
              <a:t>letters_data</a:t>
            </a:r>
            <a:r>
              <a:rPr lang="en-US" dirty="0"/>
              <a:t>))</a:t>
            </a:r>
          </a:p>
        </p:txBody>
      </p:sp>
      <p:pic>
        <p:nvPicPr>
          <p:cNvPr id="5" name="Picture 4">
            <a:extLst>
              <a:ext uri="{FF2B5EF4-FFF2-40B4-BE49-F238E27FC236}">
                <a16:creationId xmlns:a16="http://schemas.microsoft.com/office/drawing/2014/main" id="{B975B736-13C4-6F4B-8EEB-A4E31C4331B9}"/>
              </a:ext>
            </a:extLst>
          </p:cNvPr>
          <p:cNvPicPr>
            <a:picLocks noChangeAspect="1"/>
          </p:cNvPicPr>
          <p:nvPr/>
        </p:nvPicPr>
        <p:blipFill>
          <a:blip r:embed="rId2"/>
          <a:stretch>
            <a:fillRect/>
          </a:stretch>
        </p:blipFill>
        <p:spPr>
          <a:xfrm>
            <a:off x="7682298" y="1288402"/>
            <a:ext cx="4311243" cy="4213482"/>
          </a:xfrm>
          <a:prstGeom prst="rect">
            <a:avLst/>
          </a:prstGeom>
        </p:spPr>
      </p:pic>
    </p:spTree>
    <p:extLst>
      <p:ext uri="{BB962C8B-B14F-4D97-AF65-F5344CB8AC3E}">
        <p14:creationId xmlns:p14="http://schemas.microsoft.com/office/powerpoint/2010/main" val="38165971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94CF3-A5A9-D442-B627-30AD7A9AE64F}"/>
              </a:ext>
            </a:extLst>
          </p:cNvPr>
          <p:cNvSpPr>
            <a:spLocks noGrp="1"/>
          </p:cNvSpPr>
          <p:nvPr>
            <p:ph type="title"/>
          </p:nvPr>
        </p:nvSpPr>
        <p:spPr/>
        <p:txBody>
          <a:bodyPr/>
          <a:lstStyle/>
          <a:p>
            <a:r>
              <a:rPr lang="en-US" dirty="0"/>
              <a:t>Classification models</a:t>
            </a:r>
          </a:p>
        </p:txBody>
      </p:sp>
      <p:sp>
        <p:nvSpPr>
          <p:cNvPr id="3" name="Content Placeholder 2">
            <a:extLst>
              <a:ext uri="{FF2B5EF4-FFF2-40B4-BE49-F238E27FC236}">
                <a16:creationId xmlns:a16="http://schemas.microsoft.com/office/drawing/2014/main" id="{BC6BFD61-439E-FB4D-AAEF-CB5446B1CB1B}"/>
              </a:ext>
            </a:extLst>
          </p:cNvPr>
          <p:cNvSpPr>
            <a:spLocks noGrp="1"/>
          </p:cNvSpPr>
          <p:nvPr>
            <p:ph idx="1"/>
          </p:nvPr>
        </p:nvSpPr>
        <p:spPr/>
        <p:txBody>
          <a:bodyPr/>
          <a:lstStyle/>
          <a:p>
            <a:r>
              <a:rPr lang="en-US" dirty="0"/>
              <a:t>The following list of classification models are being used:</a:t>
            </a:r>
          </a:p>
          <a:p>
            <a:r>
              <a:rPr lang="en-US" dirty="0"/>
              <a:t>models['RF'] = </a:t>
            </a:r>
            <a:r>
              <a:rPr lang="en-US" dirty="0" err="1"/>
              <a:t>RandomForestClassifier</a:t>
            </a:r>
            <a:r>
              <a:rPr lang="en-US" dirty="0"/>
              <a:t>(</a:t>
            </a:r>
            <a:r>
              <a:rPr lang="en-US" dirty="0" err="1"/>
              <a:t>n_jobs</a:t>
            </a:r>
            <a:r>
              <a:rPr lang="en-US" dirty="0"/>
              <a:t>=</a:t>
            </a:r>
            <a:r>
              <a:rPr lang="en-US" dirty="0" err="1"/>
              <a:t>numcpu</a:t>
            </a:r>
            <a:r>
              <a:rPr lang="en-US" dirty="0"/>
              <a:t>, </a:t>
            </a:r>
            <a:r>
              <a:rPr lang="en-US" dirty="0" err="1"/>
              <a:t>random_state</a:t>
            </a:r>
            <a:r>
              <a:rPr lang="en-US" dirty="0"/>
              <a:t>=seed, </a:t>
            </a:r>
            <a:r>
              <a:rPr lang="en-US" dirty="0" err="1"/>
              <a:t>oob_score</a:t>
            </a:r>
            <a:r>
              <a:rPr lang="en-US" dirty="0"/>
              <a:t>=True)</a:t>
            </a:r>
          </a:p>
          <a:p>
            <a:r>
              <a:rPr lang="en-US" dirty="0"/>
              <a:t>models['KNN'] = </a:t>
            </a:r>
            <a:r>
              <a:rPr lang="en-US" dirty="0" err="1"/>
              <a:t>KNeighborsClassifier</a:t>
            </a:r>
            <a:r>
              <a:rPr lang="en-US" dirty="0"/>
              <a:t>(</a:t>
            </a:r>
            <a:r>
              <a:rPr lang="en-US" dirty="0" err="1"/>
              <a:t>n_jobs</a:t>
            </a:r>
            <a:r>
              <a:rPr lang="en-US" dirty="0"/>
              <a:t>=</a:t>
            </a:r>
            <a:r>
              <a:rPr lang="en-US" dirty="0" err="1"/>
              <a:t>numcpu</a:t>
            </a:r>
            <a:r>
              <a:rPr lang="en-US" dirty="0"/>
              <a:t>, </a:t>
            </a:r>
            <a:r>
              <a:rPr lang="en-US" dirty="0" err="1"/>
              <a:t>n_neighbors</a:t>
            </a:r>
            <a:r>
              <a:rPr lang="en-US" dirty="0"/>
              <a:t>=5)</a:t>
            </a:r>
          </a:p>
          <a:p>
            <a:r>
              <a:rPr lang="en-US" dirty="0"/>
              <a:t>models['DT'] = </a:t>
            </a:r>
            <a:r>
              <a:rPr lang="en-US" dirty="0" err="1"/>
              <a:t>DecisionTreeClassifier</a:t>
            </a:r>
            <a:r>
              <a:rPr lang="en-US" dirty="0"/>
              <a:t>(criterion="</a:t>
            </a:r>
            <a:r>
              <a:rPr lang="en-US" dirty="0" err="1"/>
              <a:t>gini</a:t>
            </a:r>
            <a:r>
              <a:rPr lang="en-US" dirty="0"/>
              <a:t>", </a:t>
            </a:r>
            <a:r>
              <a:rPr lang="en-US" dirty="0" err="1"/>
              <a:t>random_state</a:t>
            </a:r>
            <a:r>
              <a:rPr lang="en-US" dirty="0"/>
              <a:t>=seed)</a:t>
            </a:r>
          </a:p>
          <a:p>
            <a:r>
              <a:rPr lang="en-US" dirty="0"/>
              <a:t>models['NB'] = </a:t>
            </a:r>
            <a:r>
              <a:rPr lang="en-US" dirty="0" err="1"/>
              <a:t>GaussianNB</a:t>
            </a:r>
            <a:r>
              <a:rPr lang="en-US" dirty="0"/>
              <a:t>()</a:t>
            </a:r>
          </a:p>
          <a:p>
            <a:r>
              <a:rPr lang="en-US" dirty="0"/>
              <a:t>models['SVM'] = SVC()</a:t>
            </a:r>
          </a:p>
          <a:p>
            <a:r>
              <a:rPr lang="en-US" dirty="0"/>
              <a:t>models['LOG'] = </a:t>
            </a:r>
            <a:r>
              <a:rPr lang="en-US" dirty="0" err="1"/>
              <a:t>LogisticRegression</a:t>
            </a:r>
            <a:r>
              <a:rPr lang="en-US" dirty="0"/>
              <a:t>(C=1, </a:t>
            </a:r>
            <a:r>
              <a:rPr lang="en-US" dirty="0" err="1"/>
              <a:t>n_jobs</a:t>
            </a:r>
            <a:r>
              <a:rPr lang="en-US" dirty="0"/>
              <a:t>=</a:t>
            </a:r>
            <a:r>
              <a:rPr lang="en-US" dirty="0" err="1"/>
              <a:t>numcpu</a:t>
            </a:r>
            <a:r>
              <a:rPr lang="en-US" dirty="0"/>
              <a:t>, </a:t>
            </a:r>
            <a:r>
              <a:rPr lang="en-US" dirty="0" err="1"/>
              <a:t>random_state</a:t>
            </a:r>
            <a:r>
              <a:rPr lang="en-US" dirty="0"/>
              <a:t>=seed, </a:t>
            </a:r>
            <a:r>
              <a:rPr lang="en-US" dirty="0" err="1"/>
              <a:t>multi_class</a:t>
            </a:r>
            <a:r>
              <a:rPr lang="en-US" dirty="0"/>
              <a:t>='</a:t>
            </a:r>
            <a:r>
              <a:rPr lang="en-US" dirty="0" err="1"/>
              <a:t>ovr</a:t>
            </a:r>
            <a:r>
              <a:rPr lang="en-US" dirty="0"/>
              <a:t>', penalty='l2', solver='sag')</a:t>
            </a:r>
          </a:p>
          <a:p>
            <a:endParaRPr lang="en-US" dirty="0"/>
          </a:p>
        </p:txBody>
      </p:sp>
    </p:spTree>
    <p:extLst>
      <p:ext uri="{BB962C8B-B14F-4D97-AF65-F5344CB8AC3E}">
        <p14:creationId xmlns:p14="http://schemas.microsoft.com/office/powerpoint/2010/main" val="16465490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12525-B67E-424E-8F13-51A7ACCB27BC}"/>
              </a:ext>
            </a:extLst>
          </p:cNvPr>
          <p:cNvSpPr>
            <a:spLocks noGrp="1"/>
          </p:cNvSpPr>
          <p:nvPr>
            <p:ph type="title"/>
          </p:nvPr>
        </p:nvSpPr>
        <p:spPr/>
        <p:txBody>
          <a:bodyPr/>
          <a:lstStyle/>
          <a:p>
            <a:r>
              <a:rPr lang="en-US" dirty="0"/>
              <a:t>Model evaluations</a:t>
            </a:r>
            <a:br>
              <a:rPr lang="en-US" dirty="0"/>
            </a:br>
            <a:r>
              <a:rPr lang="en-US" sz="3200" dirty="0"/>
              <a:t>hold-out validation</a:t>
            </a:r>
            <a:endParaRPr lang="en-US" dirty="0"/>
          </a:p>
        </p:txBody>
      </p:sp>
      <p:pic>
        <p:nvPicPr>
          <p:cNvPr id="4" name="Picture 3" descr="A screenshot of a cell phone&#10;&#10;Description automatically generated">
            <a:extLst>
              <a:ext uri="{FF2B5EF4-FFF2-40B4-BE49-F238E27FC236}">
                <a16:creationId xmlns:a16="http://schemas.microsoft.com/office/drawing/2014/main" id="{97F574F2-6F88-FD41-93BA-D5CD203E01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6350" y="2837592"/>
            <a:ext cx="9639300" cy="2616200"/>
          </a:xfrm>
          <a:prstGeom prst="rect">
            <a:avLst/>
          </a:prstGeom>
        </p:spPr>
      </p:pic>
      <p:sp>
        <p:nvSpPr>
          <p:cNvPr id="5" name="TextBox 4">
            <a:extLst>
              <a:ext uri="{FF2B5EF4-FFF2-40B4-BE49-F238E27FC236}">
                <a16:creationId xmlns:a16="http://schemas.microsoft.com/office/drawing/2014/main" id="{4B721036-0AEB-AF42-A200-C6BF524A1514}"/>
              </a:ext>
            </a:extLst>
          </p:cNvPr>
          <p:cNvSpPr txBox="1"/>
          <p:nvPr/>
        </p:nvSpPr>
        <p:spPr>
          <a:xfrm>
            <a:off x="1161535" y="2096452"/>
            <a:ext cx="5687519" cy="369332"/>
          </a:xfrm>
          <a:prstGeom prst="rect">
            <a:avLst/>
          </a:prstGeom>
          <a:noFill/>
        </p:spPr>
        <p:txBody>
          <a:bodyPr wrap="none" rtlCol="0">
            <a:spAutoFit/>
          </a:bodyPr>
          <a:lstStyle/>
          <a:p>
            <a:r>
              <a:rPr lang="en-US" dirty="0"/>
              <a:t>Use 80/20 Train/Test sets (Total 20000 observations)</a:t>
            </a:r>
          </a:p>
        </p:txBody>
      </p:sp>
      <p:sp>
        <p:nvSpPr>
          <p:cNvPr id="6" name="Rectangle 5">
            <a:extLst>
              <a:ext uri="{FF2B5EF4-FFF2-40B4-BE49-F238E27FC236}">
                <a16:creationId xmlns:a16="http://schemas.microsoft.com/office/drawing/2014/main" id="{55AFC89B-B0D1-B34C-B0FA-3488B3A25999}"/>
              </a:ext>
            </a:extLst>
          </p:cNvPr>
          <p:cNvSpPr/>
          <p:nvPr/>
        </p:nvSpPr>
        <p:spPr>
          <a:xfrm>
            <a:off x="1276350" y="3138616"/>
            <a:ext cx="9639300" cy="444843"/>
          </a:xfrm>
          <a:prstGeom prst="rect">
            <a:avLst/>
          </a:prstGeom>
          <a:noFill/>
          <a:ln w="31750" cmpd="sng">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a:extLst>
              <a:ext uri="{FF2B5EF4-FFF2-40B4-BE49-F238E27FC236}">
                <a16:creationId xmlns:a16="http://schemas.microsoft.com/office/drawing/2014/main" id="{F4FFDA6C-E19D-B44E-8F45-C0E6C2DAD00A}"/>
              </a:ext>
            </a:extLst>
          </p:cNvPr>
          <p:cNvSpPr/>
          <p:nvPr/>
        </p:nvSpPr>
        <p:spPr>
          <a:xfrm>
            <a:off x="1066800" y="5466664"/>
            <a:ext cx="10058400" cy="92229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RandomForest</a:t>
            </a:r>
            <a:r>
              <a:rPr lang="en-US" dirty="0"/>
              <a:t> seems a potential candidate with highest model accuracy, precision and recall</a:t>
            </a:r>
          </a:p>
        </p:txBody>
      </p:sp>
      <p:sp>
        <p:nvSpPr>
          <p:cNvPr id="9" name="Rounded Rectangle 8">
            <a:extLst>
              <a:ext uri="{FF2B5EF4-FFF2-40B4-BE49-F238E27FC236}">
                <a16:creationId xmlns:a16="http://schemas.microsoft.com/office/drawing/2014/main" id="{8676417D-5E1C-0F4A-8505-5FDADFA052F7}"/>
              </a:ext>
            </a:extLst>
          </p:cNvPr>
          <p:cNvSpPr/>
          <p:nvPr/>
        </p:nvSpPr>
        <p:spPr>
          <a:xfrm>
            <a:off x="8068962" y="617838"/>
            <a:ext cx="3583460" cy="18479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Hold out validation result is not conclusive as the train data set may be biased even though it is randomized.</a:t>
            </a:r>
          </a:p>
        </p:txBody>
      </p:sp>
    </p:spTree>
    <p:extLst>
      <p:ext uri="{BB962C8B-B14F-4D97-AF65-F5344CB8AC3E}">
        <p14:creationId xmlns:p14="http://schemas.microsoft.com/office/powerpoint/2010/main" val="4034651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12525-B67E-424E-8F13-51A7ACCB27BC}"/>
              </a:ext>
            </a:extLst>
          </p:cNvPr>
          <p:cNvSpPr>
            <a:spLocks noGrp="1"/>
          </p:cNvSpPr>
          <p:nvPr>
            <p:ph type="title"/>
          </p:nvPr>
        </p:nvSpPr>
        <p:spPr/>
        <p:txBody>
          <a:bodyPr/>
          <a:lstStyle/>
          <a:p>
            <a:r>
              <a:rPr lang="en-US" dirty="0"/>
              <a:t>Model evaluations</a:t>
            </a:r>
            <a:br>
              <a:rPr lang="en-US" dirty="0"/>
            </a:br>
            <a:r>
              <a:rPr lang="en-US" sz="3200" dirty="0"/>
              <a:t>k-fold cross validation</a:t>
            </a:r>
            <a:endParaRPr lang="en-US" dirty="0"/>
          </a:p>
        </p:txBody>
      </p:sp>
      <p:pic>
        <p:nvPicPr>
          <p:cNvPr id="5" name="Picture 4">
            <a:extLst>
              <a:ext uri="{FF2B5EF4-FFF2-40B4-BE49-F238E27FC236}">
                <a16:creationId xmlns:a16="http://schemas.microsoft.com/office/drawing/2014/main" id="{91EB5344-B13F-7643-9000-D7E6A897007B}"/>
              </a:ext>
            </a:extLst>
          </p:cNvPr>
          <p:cNvPicPr>
            <a:picLocks noChangeAspect="1"/>
          </p:cNvPicPr>
          <p:nvPr/>
        </p:nvPicPr>
        <p:blipFill>
          <a:blip r:embed="rId2"/>
          <a:stretch>
            <a:fillRect/>
          </a:stretch>
        </p:blipFill>
        <p:spPr>
          <a:xfrm>
            <a:off x="755822" y="1868786"/>
            <a:ext cx="10452828" cy="4684939"/>
          </a:xfrm>
          <a:prstGeom prst="rect">
            <a:avLst/>
          </a:prstGeom>
        </p:spPr>
      </p:pic>
    </p:spTree>
    <p:extLst>
      <p:ext uri="{BB962C8B-B14F-4D97-AF65-F5344CB8AC3E}">
        <p14:creationId xmlns:p14="http://schemas.microsoft.com/office/powerpoint/2010/main" val="2388007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AF35CD-DA30-4E34-B0F3-32C27766DA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36310" y="0"/>
            <a:ext cx="435568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A2B49D-C5CE-9D4B-980C-1590A62FF2B6}"/>
              </a:ext>
            </a:extLst>
          </p:cNvPr>
          <p:cNvSpPr>
            <a:spLocks noGrp="1"/>
          </p:cNvSpPr>
          <p:nvPr>
            <p:ph type="title"/>
          </p:nvPr>
        </p:nvSpPr>
        <p:spPr>
          <a:xfrm>
            <a:off x="8156350" y="484632"/>
            <a:ext cx="3544035" cy="1609344"/>
          </a:xfrm>
          <a:ln>
            <a:noFill/>
          </a:ln>
        </p:spPr>
        <p:txBody>
          <a:bodyPr>
            <a:normAutofit/>
          </a:bodyPr>
          <a:lstStyle/>
          <a:p>
            <a:r>
              <a:rPr lang="en-US" sz="3200"/>
              <a:t>Model evaluations</a:t>
            </a:r>
            <a:br>
              <a:rPr lang="en-US" sz="3200"/>
            </a:br>
            <a:r>
              <a:rPr lang="en-US" sz="3200" dirty="0"/>
              <a:t>ROC/AUC validation</a:t>
            </a:r>
            <a:endParaRPr lang="en-US" sz="3200"/>
          </a:p>
        </p:txBody>
      </p:sp>
      <p:pic>
        <p:nvPicPr>
          <p:cNvPr id="4" name="Picture 3">
            <a:extLst>
              <a:ext uri="{FF2B5EF4-FFF2-40B4-BE49-F238E27FC236}">
                <a16:creationId xmlns:a16="http://schemas.microsoft.com/office/drawing/2014/main" id="{A87D7FB8-C0FD-1643-9D9D-D98FE2F25F4B}"/>
              </a:ext>
            </a:extLst>
          </p:cNvPr>
          <p:cNvPicPr>
            <a:picLocks noChangeAspect="1"/>
          </p:cNvPicPr>
          <p:nvPr/>
        </p:nvPicPr>
        <p:blipFill>
          <a:blip r:embed="rId4"/>
          <a:stretch>
            <a:fillRect/>
          </a:stretch>
        </p:blipFill>
        <p:spPr>
          <a:xfrm>
            <a:off x="1216770" y="640080"/>
            <a:ext cx="5716727" cy="5588101"/>
          </a:xfrm>
          <a:prstGeom prst="rect">
            <a:avLst/>
          </a:prstGeom>
        </p:spPr>
      </p:pic>
      <p:graphicFrame>
        <p:nvGraphicFramePr>
          <p:cNvPr id="5" name="Content Placeholder 4">
            <a:extLst>
              <a:ext uri="{FF2B5EF4-FFF2-40B4-BE49-F238E27FC236}">
                <a16:creationId xmlns:a16="http://schemas.microsoft.com/office/drawing/2014/main" id="{C280812F-0366-F343-8084-998292E467F5}"/>
              </a:ext>
            </a:extLst>
          </p:cNvPr>
          <p:cNvGraphicFramePr>
            <a:graphicFrameLocks noGrp="1"/>
          </p:cNvGraphicFramePr>
          <p:nvPr>
            <p:ph idx="1"/>
            <p:extLst>
              <p:ext uri="{D42A27DB-BD31-4B8C-83A1-F6EECF244321}">
                <p14:modId xmlns:p14="http://schemas.microsoft.com/office/powerpoint/2010/main" val="1343694646"/>
              </p:ext>
            </p:extLst>
          </p:nvPr>
        </p:nvGraphicFramePr>
        <p:xfrm>
          <a:off x="8156575" y="2120900"/>
          <a:ext cx="3543300" cy="2595880"/>
        </p:xfrm>
        <a:graphic>
          <a:graphicData uri="http://schemas.openxmlformats.org/drawingml/2006/table">
            <a:tbl>
              <a:tblPr firstRow="1" bandRow="1">
                <a:tableStyleId>{5C22544A-7EE6-4342-B048-85BDC9FD1C3A}</a:tableStyleId>
              </a:tblPr>
              <a:tblGrid>
                <a:gridCol w="1333414">
                  <a:extLst>
                    <a:ext uri="{9D8B030D-6E8A-4147-A177-3AD203B41FA5}">
                      <a16:colId xmlns:a16="http://schemas.microsoft.com/office/drawing/2014/main" val="173006798"/>
                    </a:ext>
                  </a:extLst>
                </a:gridCol>
                <a:gridCol w="2209886">
                  <a:extLst>
                    <a:ext uri="{9D8B030D-6E8A-4147-A177-3AD203B41FA5}">
                      <a16:colId xmlns:a16="http://schemas.microsoft.com/office/drawing/2014/main" val="1663252599"/>
                    </a:ext>
                  </a:extLst>
                </a:gridCol>
              </a:tblGrid>
              <a:tr h="370840">
                <a:tc>
                  <a:txBody>
                    <a:bodyPr/>
                    <a:lstStyle/>
                    <a:p>
                      <a:pPr algn="ctr"/>
                      <a:r>
                        <a:rPr lang="en-US" dirty="0"/>
                        <a:t>Model</a:t>
                      </a:r>
                    </a:p>
                  </a:txBody>
                  <a:tcPr/>
                </a:tc>
                <a:tc>
                  <a:txBody>
                    <a:bodyPr/>
                    <a:lstStyle/>
                    <a:p>
                      <a:r>
                        <a:rPr lang="en-US" dirty="0" err="1"/>
                        <a:t>Roc_auc_score</a:t>
                      </a:r>
                      <a:endParaRPr lang="en-US" dirty="0"/>
                    </a:p>
                  </a:txBody>
                  <a:tcPr/>
                </a:tc>
                <a:extLst>
                  <a:ext uri="{0D108BD9-81ED-4DB2-BD59-A6C34878D82A}">
                    <a16:rowId xmlns:a16="http://schemas.microsoft.com/office/drawing/2014/main" val="457447920"/>
                  </a:ext>
                </a:extLst>
              </a:tr>
              <a:tr h="370840">
                <a:tc>
                  <a:txBody>
                    <a:bodyPr/>
                    <a:lstStyle/>
                    <a:p>
                      <a:pPr algn="ctr"/>
                      <a:r>
                        <a:rPr lang="en-US" dirty="0"/>
                        <a:t>RF</a:t>
                      </a:r>
                    </a:p>
                  </a:txBody>
                  <a:tcPr/>
                </a:tc>
                <a:tc>
                  <a:txBody>
                    <a:bodyPr/>
                    <a:lstStyle/>
                    <a:p>
                      <a:pPr algn="ctr"/>
                      <a:r>
                        <a:rPr lang="en-US" dirty="0"/>
                        <a:t>0.9992</a:t>
                      </a:r>
                    </a:p>
                  </a:txBody>
                  <a:tcPr/>
                </a:tc>
                <a:extLst>
                  <a:ext uri="{0D108BD9-81ED-4DB2-BD59-A6C34878D82A}">
                    <a16:rowId xmlns:a16="http://schemas.microsoft.com/office/drawing/2014/main" val="694656455"/>
                  </a:ext>
                </a:extLst>
              </a:tr>
              <a:tr h="370840">
                <a:tc>
                  <a:txBody>
                    <a:bodyPr/>
                    <a:lstStyle/>
                    <a:p>
                      <a:pPr algn="ctr"/>
                      <a:r>
                        <a:rPr lang="en-US" dirty="0"/>
                        <a:t>SVM</a:t>
                      </a:r>
                    </a:p>
                  </a:txBody>
                  <a:tcPr/>
                </a:tc>
                <a:tc>
                  <a:txBody>
                    <a:bodyPr/>
                    <a:lstStyle/>
                    <a:p>
                      <a:pPr algn="ctr"/>
                      <a:r>
                        <a:rPr lang="en-US" dirty="0"/>
                        <a:t>0.9967</a:t>
                      </a:r>
                    </a:p>
                  </a:txBody>
                  <a:tcPr/>
                </a:tc>
                <a:extLst>
                  <a:ext uri="{0D108BD9-81ED-4DB2-BD59-A6C34878D82A}">
                    <a16:rowId xmlns:a16="http://schemas.microsoft.com/office/drawing/2014/main" val="326008216"/>
                  </a:ext>
                </a:extLst>
              </a:tr>
              <a:tr h="370840">
                <a:tc>
                  <a:txBody>
                    <a:bodyPr/>
                    <a:lstStyle/>
                    <a:p>
                      <a:pPr algn="ctr"/>
                      <a:r>
                        <a:rPr lang="en-US" dirty="0"/>
                        <a:t>KNN</a:t>
                      </a:r>
                    </a:p>
                  </a:txBody>
                  <a:tcPr/>
                </a:tc>
                <a:tc>
                  <a:txBody>
                    <a:bodyPr/>
                    <a:lstStyle/>
                    <a:p>
                      <a:pPr algn="ctr"/>
                      <a:r>
                        <a:rPr lang="en-US" dirty="0"/>
                        <a:t>0.9958</a:t>
                      </a:r>
                    </a:p>
                  </a:txBody>
                  <a:tcPr/>
                </a:tc>
                <a:extLst>
                  <a:ext uri="{0D108BD9-81ED-4DB2-BD59-A6C34878D82A}">
                    <a16:rowId xmlns:a16="http://schemas.microsoft.com/office/drawing/2014/main" val="548349284"/>
                  </a:ext>
                </a:extLst>
              </a:tr>
              <a:tr h="370840">
                <a:tc>
                  <a:txBody>
                    <a:bodyPr/>
                    <a:lstStyle/>
                    <a:p>
                      <a:pPr algn="ctr"/>
                      <a:r>
                        <a:rPr lang="en-US" dirty="0"/>
                        <a:t>Log</a:t>
                      </a:r>
                    </a:p>
                  </a:txBody>
                  <a:tcPr/>
                </a:tc>
                <a:tc>
                  <a:txBody>
                    <a:bodyPr/>
                    <a:lstStyle/>
                    <a:p>
                      <a:pPr algn="ctr"/>
                      <a:r>
                        <a:rPr lang="en-US" dirty="0"/>
                        <a:t>0.9448</a:t>
                      </a:r>
                    </a:p>
                  </a:txBody>
                  <a:tcPr/>
                </a:tc>
                <a:extLst>
                  <a:ext uri="{0D108BD9-81ED-4DB2-BD59-A6C34878D82A}">
                    <a16:rowId xmlns:a16="http://schemas.microsoft.com/office/drawing/2014/main" val="200285192"/>
                  </a:ext>
                </a:extLst>
              </a:tr>
              <a:tr h="370840">
                <a:tc>
                  <a:txBody>
                    <a:bodyPr/>
                    <a:lstStyle/>
                    <a:p>
                      <a:pPr algn="ctr"/>
                      <a:r>
                        <a:rPr lang="en-US" dirty="0"/>
                        <a:t>NB</a:t>
                      </a:r>
                    </a:p>
                  </a:txBody>
                  <a:tcPr/>
                </a:tc>
                <a:tc>
                  <a:txBody>
                    <a:bodyPr/>
                    <a:lstStyle/>
                    <a:p>
                      <a:pPr algn="ctr"/>
                      <a:r>
                        <a:rPr lang="en-US" dirty="0"/>
                        <a:t>0.9382</a:t>
                      </a:r>
                    </a:p>
                  </a:txBody>
                  <a:tcPr/>
                </a:tc>
                <a:extLst>
                  <a:ext uri="{0D108BD9-81ED-4DB2-BD59-A6C34878D82A}">
                    <a16:rowId xmlns:a16="http://schemas.microsoft.com/office/drawing/2014/main" val="2697906218"/>
                  </a:ext>
                </a:extLst>
              </a:tr>
              <a:tr h="370840">
                <a:tc>
                  <a:txBody>
                    <a:bodyPr/>
                    <a:lstStyle/>
                    <a:p>
                      <a:pPr algn="ctr"/>
                      <a:r>
                        <a:rPr lang="en-US" dirty="0"/>
                        <a:t>DT</a:t>
                      </a:r>
                    </a:p>
                  </a:txBody>
                  <a:tcPr/>
                </a:tc>
                <a:tc>
                  <a:txBody>
                    <a:bodyPr/>
                    <a:lstStyle/>
                    <a:p>
                      <a:pPr algn="ctr"/>
                      <a:r>
                        <a:rPr lang="en-US" dirty="0"/>
                        <a:t>0.9364</a:t>
                      </a:r>
                    </a:p>
                  </a:txBody>
                  <a:tcPr/>
                </a:tc>
                <a:extLst>
                  <a:ext uri="{0D108BD9-81ED-4DB2-BD59-A6C34878D82A}">
                    <a16:rowId xmlns:a16="http://schemas.microsoft.com/office/drawing/2014/main" val="466434716"/>
                  </a:ext>
                </a:extLst>
              </a:tr>
            </a:tbl>
          </a:graphicData>
        </a:graphic>
      </p:graphicFrame>
      <p:grpSp>
        <p:nvGrpSpPr>
          <p:cNvPr id="11" name="Group 10">
            <a:extLst>
              <a:ext uri="{FF2B5EF4-FFF2-40B4-BE49-F238E27FC236}">
                <a16:creationId xmlns:a16="http://schemas.microsoft.com/office/drawing/2014/main" id="{BCFC42DC-2C46-47C4-BC61-530557385D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01725" y="6229681"/>
            <a:ext cx="457200" cy="457200"/>
            <a:chOff x="11361456" y="6195813"/>
            <a:chExt cx="548640" cy="548640"/>
          </a:xfrm>
        </p:grpSpPr>
        <p:sp>
          <p:nvSpPr>
            <p:cNvPr id="12" name="Oval 11">
              <a:extLst>
                <a:ext uri="{FF2B5EF4-FFF2-40B4-BE49-F238E27FC236}">
                  <a16:creationId xmlns:a16="http://schemas.microsoft.com/office/drawing/2014/main" id="{54B91A37-AA1F-4966-8ACF-93023547D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61456" y="6195813"/>
              <a:ext cx="548640" cy="548640"/>
            </a:xfrm>
            <a:prstGeom prst="ellipse">
              <a:avLst/>
            </a:prstGeom>
            <a:blipFill dpi="0" rotWithShape="1">
              <a:blip r:embed="rId5">
                <a:duotone>
                  <a:schemeClr val="accent1">
                    <a:shade val="45000"/>
                    <a:satMod val="135000"/>
                  </a:schemeClr>
                  <a:prstClr val="white"/>
                </a:duotone>
              </a:blip>
              <a:srcRect/>
              <a:tile tx="50800" ty="0" sx="85000" sy="85000" flip="none" algn="tl"/>
            </a:blipFill>
            <a:ln w="25400" cap="flat" cmpd="sng" algn="ctr">
              <a:noFill/>
              <a:prstDash val="solid"/>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2000" b="0" i="0" u="none" strike="noStrike" kern="0" cap="none" spc="0" normalizeH="0" baseline="0" noProof="0" dirty="0">
                <a:ln>
                  <a:noFill/>
                </a:ln>
                <a:solidFill>
                  <a:prstClr val="white"/>
                </a:solidFill>
                <a:effectLst/>
                <a:uLnTx/>
                <a:uFillTx/>
                <a:latin typeface="Rockwell Extra Bold" pitchFamily="18" charset="0"/>
                <a:ea typeface="+mn-ea"/>
                <a:cs typeface="+mn-cs"/>
              </a:endParaRPr>
            </a:p>
          </p:txBody>
        </p:sp>
        <p:sp>
          <p:nvSpPr>
            <p:cNvPr id="13" name="Oval 12">
              <a:extLst>
                <a:ext uri="{FF2B5EF4-FFF2-40B4-BE49-F238E27FC236}">
                  <a16:creationId xmlns:a16="http://schemas.microsoft.com/office/drawing/2014/main" id="{17B17AC5-0931-432F-9A4A-DDCFAA010A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396488" y="6230844"/>
              <a:ext cx="478576" cy="478578"/>
            </a:xfrm>
            <a:prstGeom prst="ellipse">
              <a:avLst/>
            </a:prstGeom>
            <a:noFill/>
            <a:ln w="12700" cap="flat" cmpd="sng" algn="ctr">
              <a:solidFill>
                <a:srgbClr val="FFFFFF"/>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a:ea typeface="+mn-ea"/>
                <a:cs typeface="+mn-cs"/>
              </a:endParaRPr>
            </a:p>
          </p:txBody>
        </p:sp>
      </p:grpSp>
    </p:spTree>
    <p:extLst>
      <p:ext uri="{BB962C8B-B14F-4D97-AF65-F5344CB8AC3E}">
        <p14:creationId xmlns:p14="http://schemas.microsoft.com/office/powerpoint/2010/main" val="392971831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docProps/app.xml><?xml version="1.0" encoding="utf-8"?>
<Properties xmlns="http://schemas.openxmlformats.org/officeDocument/2006/extended-properties" xmlns:vt="http://schemas.openxmlformats.org/officeDocument/2006/docPropsVTypes">
  <TotalTime>0</TotalTime>
  <Words>802</Words>
  <Application>Microsoft Macintosh PowerPoint</Application>
  <PresentationFormat>Widescreen</PresentationFormat>
  <Paragraphs>113</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Calibri</vt:lpstr>
      <vt:lpstr>Rockwell</vt:lpstr>
      <vt:lpstr>Rockwell Condensed</vt:lpstr>
      <vt:lpstr>Rockwell Extra Bold</vt:lpstr>
      <vt:lpstr>Wingdings</vt:lpstr>
      <vt:lpstr>Wood Type</vt:lpstr>
      <vt:lpstr>Letter recognition by machine learning classification models</vt:lpstr>
      <vt:lpstr>Goal</vt:lpstr>
      <vt:lpstr>Data attributes</vt:lpstr>
      <vt:lpstr>Data distribution &amp; imbalance validation</vt:lpstr>
      <vt:lpstr>Data preprocessing</vt:lpstr>
      <vt:lpstr>Classification models</vt:lpstr>
      <vt:lpstr>Model evaluations hold-out validation</vt:lpstr>
      <vt:lpstr>Model evaluations k-fold cross validation</vt:lpstr>
      <vt:lpstr>Model evaluations ROC/AUC validation</vt:lpstr>
      <vt:lpstr>Confusion matrix Random Forest</vt:lpstr>
      <vt:lpstr>Feature importance</vt:lpstr>
      <vt:lpstr>Principle component analysis (PCA)</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Letter recognition by machine learning classification models</dc:title>
  <dc:creator>Jammy Chan</dc:creator>
  <cp:lastModifiedBy>Jammy Chan</cp:lastModifiedBy>
  <cp:revision>1</cp:revision>
  <dcterms:created xsi:type="dcterms:W3CDTF">2020-03-19T23:54:38Z</dcterms:created>
  <dcterms:modified xsi:type="dcterms:W3CDTF">2020-03-19T23:54:59Z</dcterms:modified>
</cp:coreProperties>
</file>